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0" r:id="rId3"/>
    <p:sldId id="321" r:id="rId4"/>
    <p:sldId id="324" r:id="rId5"/>
    <p:sldId id="318" r:id="rId6"/>
    <p:sldId id="320" r:id="rId7"/>
    <p:sldId id="314" r:id="rId8"/>
    <p:sldId id="319" r:id="rId9"/>
    <p:sldId id="315" r:id="rId10"/>
    <p:sldId id="311" r:id="rId11"/>
    <p:sldId id="323" r:id="rId12"/>
    <p:sldId id="281" r:id="rId13"/>
  </p:sldIdLst>
  <p:sldSz cx="10058400" cy="7772400"/>
  <p:notesSz cx="6992938" cy="9280525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C1C5DC"/>
    <a:srgbClr val="52647F"/>
    <a:srgbClr val="DA576C"/>
    <a:srgbClr val="DA5A90"/>
    <a:srgbClr val="621EFF"/>
    <a:srgbClr val="776E44"/>
    <a:srgbClr val="CF2900"/>
    <a:srgbClr val="89B213"/>
    <a:srgbClr val="434C9F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618" y="348"/>
      </p:cViewPr>
      <p:guideLst>
        <p:guide orient="horz" pos="288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1047" y="0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/>
          <a:lstStyle>
            <a:lvl1pPr algn="r">
              <a:defRPr sz="1200"/>
            </a:lvl1pPr>
          </a:lstStyle>
          <a:p>
            <a:fld id="{236AD0CA-42BA-3F45-9D42-40B45B33D929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4888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1047" y="8814888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 anchor="b"/>
          <a:lstStyle>
            <a:lvl1pPr algn="r">
              <a:defRPr sz="1200"/>
            </a:lvl1pPr>
          </a:lstStyle>
          <a:p>
            <a:fld id="{B7F8244F-8FAC-6446-B2B7-5F1E5EF02B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9236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1047" y="0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/>
          <a:lstStyle>
            <a:lvl1pPr algn="r">
              <a:defRPr sz="1200"/>
            </a:lvl1pPr>
          </a:lstStyle>
          <a:p>
            <a:fld id="{CA98F2A3-2CDF-6043-97ED-814EA519F151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696913"/>
            <a:ext cx="4503738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9" tIns="46494" rIns="92989" bIns="464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294" y="4408250"/>
            <a:ext cx="5594350" cy="4176236"/>
          </a:xfrm>
          <a:prstGeom prst="rect">
            <a:avLst/>
          </a:prstGeom>
        </p:spPr>
        <p:txBody>
          <a:bodyPr vert="horz" lIns="92989" tIns="46494" rIns="92989" bIns="464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4888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1047" y="8814888"/>
            <a:ext cx="3030273" cy="464026"/>
          </a:xfrm>
          <a:prstGeom prst="rect">
            <a:avLst/>
          </a:prstGeom>
        </p:spPr>
        <p:txBody>
          <a:bodyPr vert="horz" lIns="92989" tIns="46494" rIns="92989" bIns="46494" rtlCol="0" anchor="b"/>
          <a:lstStyle>
            <a:lvl1pPr algn="r">
              <a:defRPr sz="1200"/>
            </a:lvl1pPr>
          </a:lstStyle>
          <a:p>
            <a:fld id="{5819E144-CA33-CB40-BA2C-97AFC8BB4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83798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9E144-CA33-CB40-BA2C-97AFC8BB4A6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9E144-CA33-CB40-BA2C-97AFC8BB4A6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9E144-CA33-CB40-BA2C-97AFC8BB4A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SelfCareKits include clinical materials which have been transformed to cause participant engagement and behavior change and again we stress that the programs promotes active participation, not passive.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1DF-DF32-4F6E-AAC3-21079D49A0B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9E144-CA33-CB40-BA2C-97AFC8BB4A6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9E144-CA33-CB40-BA2C-97AFC8BB4A6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3555D-0944-4846-9A92-306FFD264F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9E144-CA33-CB40-BA2C-97AFC8BB4A6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696913"/>
            <a:ext cx="4503738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1DF-DF32-4F6E-AAC3-21079D49A0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9384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19D0-4A58-46F5-AADE-9A7D13CC5B5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66B3-A9EE-4A4A-A32F-96B71119FEA7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311883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4D7-0CD8-4C4E-9314-F409C7CD7240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1380127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521-B684-3941-ADE4-24C02DF41B26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520087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BA9-D6DD-AF40-8DC5-8225AC58AEA7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071805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B8C5-EB00-C741-9262-95DD603A272B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433748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79C-B385-BC40-B50B-B765E9091B6B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9270300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95B0-FE98-914A-9231-5BF5E1D73838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0286629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CB62-E0D0-A145-A50B-18296E587005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36669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98-AAFB-084E-BD08-2B0783430FB8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0265595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FD6D-BF6C-9043-9C50-41E25039E722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6875972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FF4F-1239-E640-90A3-F3700E63156A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4133947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DBEC-BE09-5044-B29D-9B786143946D}" type="datetime1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F5F7-DCB1-084E-A840-6A8B0146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5044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 ftr="0" dt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../../Users/Maria/Desktop/Demo/Wildlife.wmv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438400" y="-1"/>
            <a:ext cx="7620000" cy="7766837"/>
          </a:xfrm>
          <a:prstGeom prst="rect">
            <a:avLst/>
          </a:prstGeom>
        </p:spPr>
      </p:pic>
      <p:pic>
        <p:nvPicPr>
          <p:cNvPr id="4" name="Picture 3" descr="Carekit.comLOGO_blue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73380" y="5812713"/>
            <a:ext cx="2428025" cy="161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63" y="1075476"/>
            <a:ext cx="2783575" cy="320225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500" dirty="0" smtClean="0">
                <a:latin typeface="Impact"/>
                <a:ea typeface="+mn-ea"/>
                <a:cs typeface="Impact"/>
              </a:rPr>
              <a:t> </a:t>
            </a:r>
            <a:r>
              <a:rPr lang="en-US" sz="4500" dirty="0" smtClean="0">
                <a:solidFill>
                  <a:schemeClr val="tx2"/>
                </a:solidFill>
                <a:latin typeface="Impact"/>
                <a:ea typeface="+mn-ea"/>
                <a:cs typeface="Impact"/>
              </a:rPr>
              <a:t>Care Kits</a:t>
            </a:r>
            <a:r>
              <a:rPr lang="en-US" sz="3000" baseline="48000" dirty="0" smtClean="0">
                <a:solidFill>
                  <a:schemeClr val="tx2"/>
                </a:solidFill>
                <a:latin typeface="Impact"/>
                <a:ea typeface="+mn-ea"/>
                <a:cs typeface="Impact"/>
              </a:rPr>
              <a:t> </a:t>
            </a:r>
            <a:r>
              <a:rPr lang="en-US" sz="3000" baseline="48000" dirty="0" smtClean="0">
                <a:latin typeface="Impact"/>
                <a:ea typeface="+mn-ea"/>
                <a:cs typeface="Impact"/>
              </a:rPr>
              <a:t/>
            </a:r>
            <a:br>
              <a:rPr lang="en-US" sz="3000" baseline="48000" dirty="0" smtClean="0">
                <a:latin typeface="Impact"/>
                <a:ea typeface="+mn-ea"/>
                <a:cs typeface="Impact"/>
              </a:rPr>
            </a:br>
            <a:r>
              <a:rPr lang="en-US" sz="3000" baseline="48000" dirty="0" smtClean="0">
                <a:latin typeface="Impact"/>
                <a:ea typeface="+mn-ea"/>
                <a:cs typeface="Impact"/>
              </a:rPr>
              <a:t/>
            </a:r>
            <a:br>
              <a:rPr lang="en-US" sz="3000" baseline="48000" dirty="0" smtClean="0">
                <a:latin typeface="Impact"/>
                <a:ea typeface="+mn-ea"/>
                <a:cs typeface="Impact"/>
              </a:rPr>
            </a:br>
            <a:r>
              <a:rPr lang="en-US" sz="3000" baseline="48000" dirty="0" smtClean="0">
                <a:latin typeface="Impact"/>
                <a:ea typeface="+mn-ea"/>
                <a:cs typeface="Impact"/>
              </a:rPr>
              <a:t/>
            </a:r>
            <a:br>
              <a:rPr lang="en-US" sz="3000" baseline="48000" dirty="0" smtClean="0">
                <a:latin typeface="Impact"/>
                <a:ea typeface="+mn-ea"/>
                <a:cs typeface="Impact"/>
              </a:rPr>
            </a:br>
            <a:endParaRPr lang="en-US" sz="2900" dirty="0">
              <a:solidFill>
                <a:srgbClr val="45718C"/>
              </a:solidFill>
              <a:latin typeface="+mn-lt"/>
              <a:ea typeface="+mn-ea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86044"/>
            <a:ext cx="50165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45718C"/>
                </a:solidFill>
                <a:cs typeface="Arial Narrow"/>
              </a:rPr>
              <a:t>The Proven                   Transition-of-Care </a:t>
            </a:r>
          </a:p>
          <a:p>
            <a:pPr algn="ctr"/>
            <a:r>
              <a:rPr lang="en-US" sz="3600" dirty="0" smtClean="0">
                <a:solidFill>
                  <a:srgbClr val="45718C"/>
                </a:solidFill>
                <a:cs typeface="Arial Narrow"/>
              </a:rPr>
              <a:t>Solution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16391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9400" y="5063067"/>
            <a:ext cx="6032500" cy="2582333"/>
          </a:xfrm>
          <a:prstGeom prst="rect">
            <a:avLst/>
          </a:prstGeom>
          <a:solidFill>
            <a:srgbClr val="395F77">
              <a:alpha val="12000"/>
            </a:srgbClr>
          </a:solidFill>
          <a:ln>
            <a:solidFill>
              <a:srgbClr val="395F7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410323" y="3441699"/>
            <a:ext cx="1672477" cy="1573917"/>
            <a:chOff x="431799" y="2713162"/>
            <a:chExt cx="2860526" cy="2383772"/>
          </a:xfrm>
        </p:grpSpPr>
        <p:pic>
          <p:nvPicPr>
            <p:cNvPr id="10" name="Picture 9" descr="doctor explaining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431799" y="2713162"/>
              <a:ext cx="2860526" cy="2383772"/>
            </a:xfrm>
            <a:prstGeom prst="rect">
              <a:avLst/>
            </a:prstGeom>
          </p:spPr>
        </p:pic>
        <p:grpSp>
          <p:nvGrpSpPr>
            <p:cNvPr id="4" name="Group 2"/>
            <p:cNvGrpSpPr/>
            <p:nvPr/>
          </p:nvGrpSpPr>
          <p:grpSpPr>
            <a:xfrm>
              <a:off x="1312334" y="3979333"/>
              <a:ext cx="1549400" cy="1109133"/>
              <a:chOff x="1989667" y="5181600"/>
              <a:chExt cx="1549400" cy="1109133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989667" y="5181600"/>
                <a:ext cx="1549400" cy="1109133"/>
              </a:xfrm>
              <a:custGeom>
                <a:avLst/>
                <a:gdLst>
                  <a:gd name="connsiteX0" fmla="*/ 0 w 1549400"/>
                  <a:gd name="connsiteY0" fmla="*/ 1100667 h 1109133"/>
                  <a:gd name="connsiteX1" fmla="*/ 702733 w 1549400"/>
                  <a:gd name="connsiteY1" fmla="*/ 0 h 1109133"/>
                  <a:gd name="connsiteX2" fmla="*/ 1549400 w 1549400"/>
                  <a:gd name="connsiteY2" fmla="*/ 533400 h 1109133"/>
                  <a:gd name="connsiteX3" fmla="*/ 1185333 w 1549400"/>
                  <a:gd name="connsiteY3" fmla="*/ 1109133 h 1109133"/>
                  <a:gd name="connsiteX4" fmla="*/ 0 w 1549400"/>
                  <a:gd name="connsiteY4" fmla="*/ 1100667 h 110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400" h="1109133">
                    <a:moveTo>
                      <a:pt x="0" y="1100667"/>
                    </a:moveTo>
                    <a:lnTo>
                      <a:pt x="702733" y="0"/>
                    </a:lnTo>
                    <a:lnTo>
                      <a:pt x="1549400" y="533400"/>
                    </a:lnTo>
                    <a:lnTo>
                      <a:pt x="1185333" y="1109133"/>
                    </a:lnTo>
                    <a:lnTo>
                      <a:pt x="0" y="1100667"/>
                    </a:lnTo>
                    <a:close/>
                  </a:path>
                </a:pathLst>
              </a:custGeom>
              <a:solidFill>
                <a:srgbClr val="BCA89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6" name="Picture 35" descr="Carekit.comLOGO_blue.psd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 rot="1944227">
                <a:off x="2443807" y="5522213"/>
                <a:ext cx="853770" cy="549769"/>
              </a:xfrm>
              <a:prstGeom prst="rect">
                <a:avLst/>
              </a:prstGeom>
            </p:spPr>
          </p:pic>
        </p:grpSp>
      </p:grpSp>
      <p:sp>
        <p:nvSpPr>
          <p:cNvPr id="38" name="Rectangle 37"/>
          <p:cNvSpPr/>
          <p:nvPr/>
        </p:nvSpPr>
        <p:spPr>
          <a:xfrm>
            <a:off x="0" y="-197009"/>
            <a:ext cx="10058400" cy="124742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972027"/>
            <a:ext cx="10058400" cy="0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7191" y="1229923"/>
            <a:ext cx="5671546" cy="195569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i="1" dirty="0" smtClean="0"/>
              <a:t>“I used to spend a lot of time explaining things. But my patients</a:t>
            </a:r>
            <a:br>
              <a:rPr lang="en-US" sz="1600" i="1" dirty="0" smtClean="0"/>
            </a:br>
            <a:r>
              <a:rPr lang="en-US" sz="1600" i="1" dirty="0" smtClean="0"/>
              <a:t> </a:t>
            </a:r>
            <a:r>
              <a:rPr lang="en-US" sz="900" i="1" dirty="0" smtClean="0"/>
              <a:t/>
            </a:r>
            <a:br>
              <a:rPr lang="en-US" sz="900" i="1" dirty="0" smtClean="0"/>
            </a:br>
            <a:r>
              <a:rPr lang="en-US" sz="900" i="1" dirty="0" smtClean="0"/>
              <a:t>    </a:t>
            </a:r>
            <a:r>
              <a:rPr lang="en-US" sz="1600" i="1" dirty="0" smtClean="0"/>
              <a:t>always came back with the same misunderstandings. </a:t>
            </a:r>
            <a:br>
              <a:rPr lang="en-US" sz="1600" i="1" dirty="0" smtClean="0"/>
            </a:br>
            <a:r>
              <a:rPr lang="en-US" sz="1600" i="1" dirty="0" smtClean="0"/>
              <a:t>  With   </a:t>
            </a:r>
            <a:r>
              <a:rPr lang="en-US" sz="2800" dirty="0" smtClean="0">
                <a:latin typeface="Impact"/>
                <a:cs typeface="Impact"/>
              </a:rPr>
              <a:t>Care </a:t>
            </a:r>
            <a:r>
              <a:rPr lang="en-US" sz="2800" dirty="0" err="1" smtClean="0">
                <a:latin typeface="Impact"/>
                <a:cs typeface="Impact"/>
              </a:rPr>
              <a:t>Kits</a:t>
            </a:r>
            <a:r>
              <a:rPr lang="en-US" sz="1600" baseline="90000" dirty="0" err="1" smtClean="0"/>
              <a:t>™</a:t>
            </a:r>
            <a:r>
              <a:rPr lang="en-US" sz="1600" i="1" dirty="0" err="1" smtClean="0"/>
              <a:t>they</a:t>
            </a:r>
            <a:r>
              <a:rPr lang="en-US" sz="1600" i="1" dirty="0" smtClean="0"/>
              <a:t> </a:t>
            </a:r>
            <a:r>
              <a:rPr lang="en-US" sz="1600" i="1" dirty="0"/>
              <a:t>get it.  </a:t>
            </a:r>
            <a:r>
              <a:rPr lang="en-US" sz="1600" i="1" dirty="0" smtClean="0"/>
              <a:t>We can have</a:t>
            </a:r>
            <a:br>
              <a:rPr lang="en-US" sz="1600" i="1" dirty="0" smtClean="0"/>
            </a:br>
            <a:r>
              <a:rPr lang="en-US" sz="1600" i="1" dirty="0" smtClean="0"/>
              <a:t> </a:t>
            </a:r>
            <a:br>
              <a:rPr lang="en-US" sz="1600" i="1" dirty="0" smtClean="0"/>
            </a:br>
            <a:r>
              <a:rPr lang="en-US" sz="1600" i="1" dirty="0" smtClean="0"/>
              <a:t>   a real conversation–make plans and move forward.’</a:t>
            </a:r>
            <a:br>
              <a:rPr lang="en-US" sz="1600" i="1" dirty="0" smtClean="0"/>
            </a:br>
            <a:r>
              <a:rPr lang="en-US" sz="1600" i="1" dirty="0" smtClean="0"/>
              <a:t>              </a:t>
            </a:r>
            <a:r>
              <a:rPr lang="en-US" sz="2700" i="1" dirty="0" smtClean="0"/>
              <a:t>	</a:t>
            </a:r>
            <a:r>
              <a:rPr lang="en-US" sz="1000" b="1" dirty="0" smtClean="0"/>
              <a:t>   </a:t>
            </a:r>
            <a:r>
              <a:rPr lang="en-US" sz="1000" dirty="0" smtClean="0"/>
              <a:t>Robert Fanning, MD, Director, Cardiovascular,  University of West Virginia </a:t>
            </a:r>
          </a:p>
          <a:p>
            <a:pPr>
              <a:defRPr/>
            </a:pPr>
            <a:r>
              <a:rPr lang="en-US" sz="1000" b="1" dirty="0"/>
              <a:t>	</a:t>
            </a:r>
            <a:r>
              <a:rPr lang="en-US" sz="1000" b="1" dirty="0" smtClean="0"/>
              <a:t>	 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2547" y="742107"/>
            <a:ext cx="9503707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700" i="1" dirty="0" smtClean="0">
                <a:solidFill>
                  <a:srgbClr val="395F77"/>
                </a:solidFill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5581" y="212901"/>
            <a:ext cx="9503707" cy="592983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dirty="0" smtClean="0">
                <a:latin typeface="Impact"/>
                <a:cs typeface="Impact"/>
              </a:rPr>
              <a:t>Proven Track Record    </a:t>
            </a:r>
            <a:r>
              <a:rPr lang="en-US" sz="3100" dirty="0" smtClean="0">
                <a:latin typeface="Calibri"/>
                <a:cs typeface="Calibri"/>
              </a:rPr>
              <a:t>It Works for Providers</a:t>
            </a:r>
            <a:endParaRPr lang="en-US" sz="31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800" y="1664542"/>
            <a:ext cx="3378200" cy="214959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800" i="1" dirty="0" smtClean="0"/>
              <a:t>“The first thing you notice about using the </a:t>
            </a:r>
            <a:r>
              <a:rPr lang="en-US" sz="3100" dirty="0" smtClean="0">
                <a:solidFill>
                  <a:srgbClr val="464646"/>
                </a:solidFill>
                <a:latin typeface="Impact"/>
                <a:cs typeface="Impact"/>
              </a:rPr>
              <a:t> </a:t>
            </a:r>
            <a:r>
              <a:rPr lang="en-US" sz="2800" dirty="0" smtClean="0">
                <a:solidFill>
                  <a:srgbClr val="464646"/>
                </a:solidFill>
                <a:latin typeface="Impact"/>
                <a:cs typeface="Impact"/>
              </a:rPr>
              <a:t>Care Kits</a:t>
            </a:r>
            <a:r>
              <a:rPr lang="en-US" dirty="0" smtClean="0"/>
              <a:t> </a:t>
            </a:r>
            <a:r>
              <a:rPr lang="en-US" sz="1800" i="1" dirty="0" smtClean="0"/>
              <a:t>is that the phones go dead. The kits have anticipated all the patients’ questions.”	</a:t>
            </a:r>
            <a:r>
              <a:rPr lang="en-US" sz="1000" dirty="0" smtClean="0">
                <a:solidFill>
                  <a:srgbClr val="464646"/>
                </a:solidFill>
              </a:rPr>
              <a:t>Pat </a:t>
            </a:r>
            <a:r>
              <a:rPr lang="en-US" sz="1000" dirty="0">
                <a:solidFill>
                  <a:srgbClr val="464646"/>
                </a:solidFill>
              </a:rPr>
              <a:t>Sloman, RN </a:t>
            </a:r>
            <a:r>
              <a:rPr lang="en-US" sz="1000" dirty="0" smtClean="0">
                <a:solidFill>
                  <a:srgbClr val="464646"/>
                </a:solidFill>
              </a:rPr>
              <a:t>CCM				Oncology </a:t>
            </a:r>
            <a:r>
              <a:rPr lang="en-US" sz="1000" dirty="0">
                <a:solidFill>
                  <a:srgbClr val="464646"/>
                </a:solidFill>
              </a:rPr>
              <a:t>Department </a:t>
            </a:r>
            <a:r>
              <a:rPr lang="en-US" sz="1000" dirty="0" smtClean="0">
                <a:solidFill>
                  <a:srgbClr val="464646"/>
                </a:solidFill>
              </a:rPr>
              <a:t>Chief</a:t>
            </a:r>
          </a:p>
          <a:p>
            <a:r>
              <a:rPr lang="en-US" sz="1000" dirty="0" smtClean="0">
                <a:solidFill>
                  <a:srgbClr val="464646"/>
                </a:solidFill>
              </a:rPr>
              <a:t>			Kaiser Permanente</a:t>
            </a:r>
          </a:p>
          <a:p>
            <a:r>
              <a:rPr lang="en-US" sz="1000" dirty="0" smtClean="0">
                <a:solidFill>
                  <a:srgbClr val="464646"/>
                </a:solidFill>
              </a:rPr>
              <a:t>			Riverside</a:t>
            </a:r>
            <a:r>
              <a:rPr lang="en-US" sz="1000" dirty="0">
                <a:solidFill>
                  <a:srgbClr val="464646"/>
                </a:solidFill>
              </a:rPr>
              <a:t>, CA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4912389" y="2215658"/>
            <a:ext cx="2142526" cy="2805688"/>
            <a:chOff x="4690531" y="1674845"/>
            <a:chExt cx="1931613" cy="2474880"/>
          </a:xfrm>
        </p:grpSpPr>
        <p:pic>
          <p:nvPicPr>
            <p:cNvPr id="26" name="Picture 25" descr="nurse_~k0522804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 flipH="1">
              <a:off x="4690531" y="1674845"/>
              <a:ext cx="1931613" cy="2474880"/>
            </a:xfrm>
            <a:prstGeom prst="rect">
              <a:avLst/>
            </a:prstGeom>
          </p:spPr>
        </p:pic>
        <p:pic>
          <p:nvPicPr>
            <p:cNvPr id="37" name="Picture 36" descr="Carekit.comLOGO_blue.psd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 rot="1383993">
              <a:off x="5633661" y="3113188"/>
              <a:ext cx="601905" cy="356076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313595" y="5632223"/>
            <a:ext cx="3840152" cy="17520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University of Pittsburgh Health Plan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Kaiser Permanente 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Hotel and Restaurant Workers Union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80+ Home Care Agencies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wellPORTAL Wellness 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University of Oklahoma Medical Center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8680" y="5638268"/>
            <a:ext cx="3840152" cy="17520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Greater Baltimore Medical Center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Northwest Community Hospital 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Provena Hospitals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University of Tennessee Hospital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Palmetto Health Plan ACO</a:t>
            </a:r>
          </a:p>
          <a:p>
            <a:pPr marL="318383" indent="-318383">
              <a:spcBef>
                <a:spcPts val="669"/>
              </a:spcBef>
              <a:buFont typeface="Arial"/>
              <a:buChar char="•"/>
            </a:pPr>
            <a:r>
              <a:rPr lang="en-US" sz="1300" dirty="0" smtClean="0"/>
              <a:t>INFORMed TPAdministrator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90" y="5058269"/>
            <a:ext cx="8707966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SOME CURRENT CUSTOMERS							 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46860" y="3271521"/>
            <a:ext cx="3520440" cy="169305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lvl="1">
              <a:lnSpc>
                <a:spcPts val="2451"/>
              </a:lnSpc>
            </a:pPr>
            <a:r>
              <a:rPr lang="en-US" sz="1600" i="1" dirty="0" smtClean="0"/>
              <a:t>“We‘ve used the tools for five years with five chronic conditions.</a:t>
            </a:r>
            <a:br>
              <a:rPr lang="en-US" sz="1600" i="1" dirty="0" smtClean="0"/>
            </a:br>
            <a:r>
              <a:rPr lang="en-US" sz="1600" i="1" dirty="0" smtClean="0"/>
              <a:t>Satisfaction scores have been </a:t>
            </a:r>
            <a:r>
              <a:rPr lang="en-US" sz="2800" dirty="0" smtClean="0"/>
              <a:t>97 to 100%.</a:t>
            </a:r>
            <a:r>
              <a:rPr lang="en-US" sz="1600" dirty="0" smtClean="0"/>
              <a:t>”</a:t>
            </a:r>
            <a:r>
              <a:rPr lang="en-US" sz="3100" dirty="0" smtClean="0"/>
              <a:t> </a:t>
            </a:r>
            <a:r>
              <a:rPr lang="en-US" sz="3100" b="1" dirty="0" smtClean="0"/>
              <a:t> </a:t>
            </a:r>
          </a:p>
          <a:p>
            <a:pPr lvl="1"/>
            <a:r>
              <a:rPr lang="en-US" sz="1000" dirty="0" smtClean="0"/>
              <a:t>Dr. S. Ramalingam, Medical Director University of Pittsburgh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220" y="5054600"/>
            <a:ext cx="3192780" cy="210342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i="1" dirty="0" smtClean="0"/>
              <a:t>“Our readmissions were over 28%.  Sixty days into a trial with [Care Kits]  </a:t>
            </a:r>
            <a:r>
              <a:rPr lang="en-US" b="1" dirty="0" smtClean="0"/>
              <a:t>we had no readmits</a:t>
            </a:r>
            <a:r>
              <a:rPr lang="en-US" dirty="0" smtClean="0"/>
              <a:t> </a:t>
            </a:r>
            <a:r>
              <a:rPr lang="en-US" i="1" dirty="0" smtClean="0"/>
              <a:t>for Heart Failure.”</a:t>
            </a:r>
            <a:r>
              <a:rPr lang="en-US" sz="1600" i="1" dirty="0" smtClean="0"/>
              <a:t>  </a:t>
            </a:r>
            <a:r>
              <a:rPr lang="en-US" b="1" i="1" dirty="0" smtClean="0"/>
              <a:t>	      	        </a:t>
            </a:r>
          </a:p>
          <a:p>
            <a:endParaRPr lang="en-US" sz="1000" dirty="0" smtClean="0"/>
          </a:p>
          <a:p>
            <a:r>
              <a:rPr lang="en-US" sz="1000" dirty="0" smtClean="0"/>
              <a:t>Carla Campbell CNO,  Mercy Hospital and Medical Center, Chicago 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511348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="">
                  <a14:imgLayer r:embed="rId4">
                    <a14:imgEffect>
                      <a14:backgroundRemoval t="2611" b="98653" l="9946" r="89994">
                        <a14:foregroundMark x1="64800" y1="2611" x2="45801" y2="98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64160" y="1397000"/>
            <a:ext cx="3350260" cy="6375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1"/>
            <a:ext cx="10058400" cy="1028699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352800" y="5207000"/>
            <a:ext cx="5326380" cy="35737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00100" y="3901441"/>
            <a:ext cx="1790700" cy="225731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 smtClean="0"/>
              <a:t> Care Kits™ </a:t>
            </a:r>
            <a:br>
              <a:rPr lang="en-US" sz="1400" b="1" dirty="0" smtClean="0"/>
            </a:br>
            <a:r>
              <a:rPr lang="en-US" sz="1400" b="1" dirty="0" smtClean="0"/>
              <a:t>Provide the Framework:  Curriculum, Tools and Devices  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 </a:t>
            </a:r>
          </a:p>
          <a:p>
            <a:pPr marL="191030" indent="-191030" algn="ctr">
              <a:buFont typeface="Arial"/>
              <a:buChar char="•"/>
            </a:pPr>
            <a:endParaRPr lang="en-US" sz="1400" b="1" dirty="0" smtClean="0"/>
          </a:p>
          <a:p>
            <a:pPr algn="ctr"/>
            <a:endParaRPr lang="en-US" sz="1400" b="1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378834">
            <a:off x="1379355" y="5520993"/>
            <a:ext cx="1824439" cy="2574557"/>
            <a:chOff x="3098814" y="231848"/>
            <a:chExt cx="4576149" cy="6245776"/>
          </a:xfrm>
          <a:effectLst>
            <a:outerShdw blurRad="247650" dist="114300" dir="2700000" algn="tl" rotWithShape="0">
              <a:prstClr val="black">
                <a:alpha val="36000"/>
              </a:prstClr>
            </a:outerShdw>
          </a:effectLst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2963" y="3048624"/>
              <a:ext cx="4572000" cy="3429000"/>
            </a:xfrm>
            <a:prstGeom prst="rect">
              <a:avLst/>
            </a:prstGeom>
            <a:noFill/>
            <a:ln w="9525">
              <a:solidFill>
                <a:srgbClr val="6597E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8814" y="231848"/>
              <a:ext cx="4572001" cy="34290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5" name="Picture 44" descr="Screen sh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3920" y="6390640"/>
            <a:ext cx="2766060" cy="10363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11700" y="5537200"/>
            <a:ext cx="3333702" cy="77998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100" i="1" dirty="0" smtClean="0"/>
              <a:t>Tracking systems, endorsed by the Juran </a:t>
            </a:r>
            <a:br>
              <a:rPr lang="en-US" sz="1100" i="1" dirty="0" smtClean="0"/>
            </a:br>
            <a:r>
              <a:rPr lang="en-US" sz="1100" i="1" dirty="0" smtClean="0"/>
              <a:t>Quality Institute, allow both patient and </a:t>
            </a:r>
            <a:br>
              <a:rPr lang="en-US" sz="1100" i="1" dirty="0" smtClean="0"/>
            </a:br>
            <a:r>
              <a:rPr lang="en-US" sz="1100" i="1" dirty="0" smtClean="0"/>
              <a:t>provider to see cause and effect at a glance: </a:t>
            </a:r>
            <a:br>
              <a:rPr lang="en-US" sz="1100" i="1" dirty="0" smtClean="0"/>
            </a:br>
            <a:r>
              <a:rPr lang="en-US" sz="1100" b="1" i="1" dirty="0" smtClean="0"/>
              <a:t>Discovery learning </a:t>
            </a:r>
            <a:r>
              <a:rPr lang="en-US" sz="1100" i="1" dirty="0" smtClean="0"/>
              <a:t>for long-term behavior change!</a:t>
            </a:r>
            <a:endParaRPr lang="en-US" sz="11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654300" y="3898901"/>
            <a:ext cx="2501900" cy="204186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 smtClean="0"/>
              <a:t>Telephone IVR and Web Connections Improve Patient Connectivity &amp; the</a:t>
            </a:r>
            <a:br>
              <a:rPr lang="en-US" sz="1400" b="1" dirty="0" smtClean="0"/>
            </a:br>
            <a:r>
              <a:rPr lang="en-US" sz="1400" b="1" dirty="0" smtClean="0"/>
              <a:t>Patient Experience. Scripts and Engagement are Based on Care Kit Curriculum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257800" y="3898901"/>
            <a:ext cx="1930400" cy="161098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 smtClean="0"/>
              <a:t>Dashboard Analytics Improve Timely Care – Either In-Home or Via Telephone or e-mail. 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 </a:t>
            </a:r>
            <a:endParaRPr lang="en-US" sz="1400" b="1" i="1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7228840" y="3898901"/>
            <a:ext cx="2092960" cy="13955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 smtClean="0"/>
              <a:t>Automation Allows Real-Time Monitoring and Personalized, Need-</a:t>
            </a:r>
            <a:br>
              <a:rPr lang="en-US" sz="1400" b="1" dirty="0" smtClean="0"/>
            </a:br>
            <a:r>
              <a:rPr lang="en-US" sz="1400" b="1" dirty="0" smtClean="0"/>
              <a:t>Based Contacts.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i="1" dirty="0" smtClean="0"/>
              <a:t> </a:t>
            </a:r>
            <a:endParaRPr lang="en-US" sz="1400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13360" y="219386"/>
            <a:ext cx="9806940" cy="57554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000" b="1" dirty="0" smtClean="0">
                <a:solidFill>
                  <a:srgbClr val="4A452A"/>
                </a:solidFill>
              </a:rPr>
              <a:t>Combine Care Kit With Enhanced Connections:  IVR &amp; Web</a:t>
            </a:r>
            <a:endParaRPr lang="en-US" sz="3000" b="1" dirty="0">
              <a:solidFill>
                <a:srgbClr val="4A452A"/>
              </a:solidFill>
            </a:endParaRPr>
          </a:p>
        </p:txBody>
      </p:sp>
      <p:pic>
        <p:nvPicPr>
          <p:cNvPr id="67" name="Picture 66" descr="Carekit.comLOGO_blue.ps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1699" y="6381882"/>
            <a:ext cx="985641" cy="65391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0" y="1048227"/>
            <a:ext cx="10058400" cy="0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-537219" y="-955499"/>
            <a:ext cx="9503707" cy="592983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dirty="0" smtClean="0">
                <a:latin typeface="Impact"/>
                <a:cs typeface="Impact"/>
              </a:rPr>
              <a:t> </a:t>
            </a:r>
            <a:endParaRPr lang="en-US" sz="3100" dirty="0"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0937" y="1617545"/>
            <a:ext cx="8276885" cy="2128955"/>
          </a:xfrm>
          <a:prstGeom prst="roundRect">
            <a:avLst>
              <a:gd name="adj" fmla="val 9579"/>
            </a:avLst>
          </a:prstGeom>
          <a:solidFill>
            <a:srgbClr val="FFFFFF"/>
          </a:solidFill>
          <a:ln>
            <a:solidFill>
              <a:srgbClr val="4A45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5381" y="3266513"/>
            <a:ext cx="8502619" cy="34909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b="1" dirty="0" smtClean="0"/>
              <a:t>	CARE KITS       	 ACTIVE CONNECTIONS           	</a:t>
            </a:r>
            <a:r>
              <a:rPr lang="en-US" sz="1600" b="1" dirty="0"/>
              <a:t> </a:t>
            </a:r>
            <a:r>
              <a:rPr lang="en-US" sz="1600" b="1" dirty="0" smtClean="0"/>
              <a:t>   ANALYTICS    	  	   OUTREACH</a:t>
            </a:r>
            <a:endParaRPr lang="en-US" sz="1600" b="1" dirty="0"/>
          </a:p>
        </p:txBody>
      </p:sp>
      <p:sp>
        <p:nvSpPr>
          <p:cNvPr id="50" name="Pentagon 49"/>
          <p:cNvSpPr/>
          <p:nvPr/>
        </p:nvSpPr>
        <p:spPr>
          <a:xfrm>
            <a:off x="5009380" y="1617545"/>
            <a:ext cx="3160265" cy="1491923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rgbClr val="4A45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54" name="Pentagon 53"/>
          <p:cNvSpPr/>
          <p:nvPr/>
        </p:nvSpPr>
        <p:spPr>
          <a:xfrm>
            <a:off x="2902536" y="1617545"/>
            <a:ext cx="2859288" cy="1491923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55" name="Pentagon 54"/>
          <p:cNvSpPr/>
          <p:nvPr/>
        </p:nvSpPr>
        <p:spPr>
          <a:xfrm>
            <a:off x="840457" y="1617545"/>
            <a:ext cx="2784043" cy="1491923"/>
          </a:xfrm>
          <a:prstGeom prst="homePlate">
            <a:avLst/>
          </a:prstGeom>
          <a:solidFill>
            <a:srgbClr val="FFFFFF"/>
          </a:solidFill>
          <a:ln>
            <a:solidFill>
              <a:srgbClr val="4A45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grpSp>
        <p:nvGrpSpPr>
          <p:cNvPr id="5" name="Group 55"/>
          <p:cNvGrpSpPr/>
          <p:nvPr/>
        </p:nvGrpSpPr>
        <p:grpSpPr>
          <a:xfrm>
            <a:off x="3314700" y="1617544"/>
            <a:ext cx="2070902" cy="1417755"/>
            <a:chOff x="2133600" y="2362200"/>
            <a:chExt cx="2356342" cy="1787049"/>
          </a:xfrm>
        </p:grpSpPr>
        <p:grpSp>
          <p:nvGrpSpPr>
            <p:cNvPr id="7" name="Group 56"/>
            <p:cNvGrpSpPr/>
            <p:nvPr/>
          </p:nvGrpSpPr>
          <p:grpSpPr>
            <a:xfrm>
              <a:off x="2714037" y="2362200"/>
              <a:ext cx="1775905" cy="1730889"/>
              <a:chOff x="2924200" y="2362200"/>
              <a:chExt cx="1775905" cy="1730889"/>
            </a:xfrm>
          </p:grpSpPr>
          <p:pic>
            <p:nvPicPr>
              <p:cNvPr id="60" name="Picture 41" descr="computer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71800" y="2362200"/>
                <a:ext cx="1728305" cy="1730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2924200" y="2380898"/>
                <a:ext cx="76521" cy="895702"/>
              </a:xfrm>
              <a:prstGeom prst="rect">
                <a:avLst/>
              </a:prstGeom>
              <a:solidFill>
                <a:srgbClr val="DCE6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8" name="Picture 40" descr="cell phone green screen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73326" y="2667000"/>
              <a:ext cx="322274" cy="6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" descr="http://www.phonesreview.co.uk/wp-content/phoneimages/2007/11/panasonic-kxtg7200-es-dect-telephone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3124200"/>
              <a:ext cx="1546847" cy="1025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1"/>
          <p:cNvGrpSpPr/>
          <p:nvPr/>
        </p:nvGrpSpPr>
        <p:grpSpPr>
          <a:xfrm>
            <a:off x="1198270" y="1696067"/>
            <a:ext cx="1655377" cy="1334879"/>
            <a:chOff x="293914" y="2514600"/>
            <a:chExt cx="1915886" cy="1575278"/>
          </a:xfrm>
        </p:grpSpPr>
        <p:pic>
          <p:nvPicPr>
            <p:cNvPr id="63" name="Picture 21" descr="BS Kit complete layout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914" y="2514600"/>
              <a:ext cx="1676401" cy="157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381000" y="2514600"/>
              <a:ext cx="1828800" cy="1524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3" cstate="print"/>
          <a:srcRect l="8730" t="27208" r="59471" b="26335"/>
          <a:stretch>
            <a:fillRect/>
          </a:stretch>
        </p:blipFill>
        <p:spPr bwMode="auto">
          <a:xfrm>
            <a:off x="5782596" y="1777999"/>
            <a:ext cx="1545304" cy="124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567690" y="2167201"/>
            <a:ext cx="601955" cy="8637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pic>
        <p:nvPicPr>
          <p:cNvPr id="65" name="Picture 64" descr="Nurse on phone by compute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8490" y="1651000"/>
            <a:ext cx="1381035" cy="1585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6181" y="1696067"/>
            <a:ext cx="225733" cy="10207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2447" y="1507078"/>
            <a:ext cx="8531387" cy="51837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700" i="1" dirty="0" smtClean="0">
                <a:solidFill>
                  <a:srgbClr val="395F77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>
            <a:off x="-3" y="7273430"/>
            <a:ext cx="5485556" cy="498967"/>
          </a:xfrm>
          <a:prstGeom prst="rect">
            <a:avLst/>
          </a:prstGeom>
          <a:gradFill flip="none" rotWithShape="1">
            <a:gsLst>
              <a:gs pos="0">
                <a:srgbClr val="3D243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 flipH="1">
            <a:off x="5420360" y="911578"/>
            <a:ext cx="4638040" cy="68800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14" y="-316665"/>
            <a:ext cx="10058400" cy="124742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547" y="589707"/>
            <a:ext cx="9503707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700" i="1" dirty="0" smtClean="0">
                <a:solidFill>
                  <a:srgbClr val="395F77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487" y="343857"/>
            <a:ext cx="4833204" cy="592983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dirty="0" smtClean="0">
                <a:latin typeface="Impact"/>
                <a:cs typeface="Impact"/>
              </a:rPr>
              <a:t>Contact Information</a:t>
            </a:r>
            <a:endParaRPr lang="en-US" sz="3100" dirty="0">
              <a:solidFill>
                <a:srgbClr val="897B7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3920"/>
            <a:ext cx="10058401" cy="21541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arekit.comLOGO_blue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608531" y="116128"/>
            <a:ext cx="2410249" cy="159906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0774" y="1477715"/>
            <a:ext cx="5168898" cy="5978032"/>
          </a:xfrm>
          <a:prstGeom prst="roundRect">
            <a:avLst>
              <a:gd name="adj" fmla="val 918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3714" y="1017138"/>
            <a:ext cx="4861544" cy="41857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dirty="0" smtClean="0">
                <a:solidFill>
                  <a:srgbClr val="395F77"/>
                </a:solidFill>
              </a:rPr>
              <a:t>Questions or comments about SelfCareKits? </a:t>
            </a:r>
            <a:endParaRPr lang="en-US" dirty="0">
              <a:solidFill>
                <a:srgbClr val="395F77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0474" y="1592864"/>
            <a:ext cx="5019887" cy="5843692"/>
          </a:xfrm>
          <a:prstGeom prst="roundRect">
            <a:avLst>
              <a:gd name="adj" fmla="val 6536"/>
            </a:avLst>
          </a:prstGeom>
          <a:solidFill>
            <a:srgbClr val="395F77">
              <a:alpha val="7000"/>
            </a:srgbClr>
          </a:solidFill>
          <a:ln w="38100" cmpd="sng">
            <a:solidFill>
              <a:srgbClr val="395F7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0526" y="1562960"/>
            <a:ext cx="4991114" cy="651232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>
              <a:spcBef>
                <a:spcPts val="1337"/>
              </a:spcBef>
            </a:pPr>
            <a:endParaRPr lang="en-US" sz="1600" i="1" dirty="0" smtClean="0"/>
          </a:p>
          <a:p>
            <a:pPr>
              <a:spcBef>
                <a:spcPts val="1337"/>
              </a:spcBef>
            </a:pPr>
            <a:r>
              <a:rPr lang="en-US" sz="1600" b="1" dirty="0" smtClean="0"/>
              <a:t>Carol Outland RN MSN  </a:t>
            </a:r>
            <a:r>
              <a:rPr lang="en-US" sz="1600" i="1" dirty="0" smtClean="0"/>
              <a:t>-  </a:t>
            </a:r>
            <a:r>
              <a:rPr lang="en-US" sz="1600" dirty="0" smtClean="0"/>
              <a:t>Clinical Content Director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		O: 847-850-7500 ext 117</a:t>
            </a:r>
            <a:br>
              <a:rPr lang="en-US" sz="1600" i="1" dirty="0" smtClean="0"/>
            </a:br>
            <a:r>
              <a:rPr lang="en-US" sz="1600" i="1" dirty="0" smtClean="0"/>
              <a:t>		M: 708-267-2646</a:t>
            </a:r>
            <a:br>
              <a:rPr lang="en-US" sz="1600" i="1" dirty="0" smtClean="0"/>
            </a:br>
            <a:r>
              <a:rPr lang="en-US" sz="1600" i="1" dirty="0" smtClean="0"/>
              <a:t>		coutland@carekit.com </a:t>
            </a:r>
          </a:p>
          <a:p>
            <a:pPr>
              <a:spcBef>
                <a:spcPts val="1337"/>
              </a:spcBef>
            </a:pPr>
            <a:r>
              <a:rPr lang="en-US" sz="1600" b="1" dirty="0" smtClean="0"/>
              <a:t>Michael Weiss </a:t>
            </a:r>
            <a:r>
              <a:rPr lang="en-US" sz="1600" i="1" dirty="0" smtClean="0"/>
              <a:t>– President		 </a:t>
            </a:r>
            <a:br>
              <a:rPr lang="en-US" sz="1600" i="1" dirty="0" smtClean="0"/>
            </a:br>
            <a:r>
              <a:rPr lang="en-US" sz="1600" i="1" dirty="0" smtClean="0"/>
              <a:t>		O: 847-850-7500</a:t>
            </a:r>
            <a:br>
              <a:rPr lang="en-US" sz="1600" i="1" dirty="0" smtClean="0"/>
            </a:br>
            <a:r>
              <a:rPr lang="en-US" sz="1600" i="1" dirty="0" smtClean="0"/>
              <a:t>		M: 312-498-2603</a:t>
            </a:r>
            <a:br>
              <a:rPr lang="en-US" sz="1600" i="1" dirty="0" smtClean="0"/>
            </a:br>
            <a:r>
              <a:rPr lang="en-US" sz="1600" i="1" dirty="0" smtClean="0"/>
              <a:t>		mweiss@carekit.com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b="1" dirty="0" smtClean="0"/>
              <a:t>Shirley Grey RN MSN  </a:t>
            </a:r>
            <a:r>
              <a:rPr lang="en-US" sz="1600" i="1" dirty="0" smtClean="0"/>
              <a:t>–  EVP Sales &amp; </a:t>
            </a:r>
            <a:r>
              <a:rPr lang="en-US" sz="1600" dirty="0"/>
              <a:t>Customer </a:t>
            </a:r>
            <a:r>
              <a:rPr lang="en-US" sz="1600" dirty="0" smtClean="0"/>
              <a:t>Service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		O: 847-850-7500 ext 103</a:t>
            </a:r>
            <a:br>
              <a:rPr lang="en-US" sz="1600" i="1" dirty="0" smtClean="0"/>
            </a:br>
            <a:r>
              <a:rPr lang="en-US" sz="1600" i="1" dirty="0" smtClean="0"/>
              <a:t>		M: 847-910-3552</a:t>
            </a:r>
            <a:br>
              <a:rPr lang="en-US" sz="1600" i="1" dirty="0" smtClean="0"/>
            </a:br>
            <a:r>
              <a:rPr lang="en-US" sz="1600" i="1" dirty="0" smtClean="0"/>
              <a:t>		sgrey@carekit.com</a:t>
            </a:r>
            <a:br>
              <a:rPr lang="en-US" sz="1600" i="1" dirty="0" smtClean="0"/>
            </a:br>
            <a:r>
              <a:rPr lang="en-US" sz="1600" b="1" dirty="0" smtClean="0"/>
              <a:t>Judy Farah RN  </a:t>
            </a:r>
            <a:r>
              <a:rPr lang="en-US" sz="1600" i="1" dirty="0" smtClean="0"/>
              <a:t>–  </a:t>
            </a:r>
            <a:r>
              <a:rPr lang="en-US" sz="1600" dirty="0" smtClean="0"/>
              <a:t>Operations Director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		O: 847-850-7500 ext 106</a:t>
            </a:r>
            <a:br>
              <a:rPr lang="en-US" sz="1600" i="1" dirty="0" smtClean="0"/>
            </a:br>
            <a:r>
              <a:rPr lang="en-US" sz="1600" i="1" dirty="0" smtClean="0"/>
              <a:t>		M: 708-826-4017</a:t>
            </a:r>
            <a:br>
              <a:rPr lang="en-US" sz="1600" i="1" dirty="0" smtClean="0"/>
            </a:br>
            <a:r>
              <a:rPr lang="en-US" sz="1600" i="1" dirty="0" smtClean="0"/>
              <a:t>		jffarah@carekit.com</a:t>
            </a:r>
            <a:br>
              <a:rPr lang="en-US" sz="1600" i="1" dirty="0" smtClean="0"/>
            </a:br>
            <a:r>
              <a:rPr lang="en-US" sz="1600" b="1" dirty="0" smtClean="0"/>
              <a:t>Sylvia Aruffo, PhD  </a:t>
            </a:r>
            <a:r>
              <a:rPr lang="en-US" sz="1600" i="1" dirty="0" smtClean="0"/>
              <a:t>–  </a:t>
            </a:r>
            <a:r>
              <a:rPr lang="en-US" sz="1600" dirty="0" smtClean="0"/>
              <a:t>Consumer Content Officer</a:t>
            </a:r>
            <a:br>
              <a:rPr lang="en-US" sz="1600" dirty="0" smtClean="0"/>
            </a:br>
            <a:r>
              <a:rPr lang="en-US" sz="1600" i="1" dirty="0" smtClean="0"/>
              <a:t>		O: 847-850-7500 ext 101</a:t>
            </a:r>
            <a:br>
              <a:rPr lang="en-US" sz="1600" i="1" dirty="0" smtClean="0"/>
            </a:br>
            <a:r>
              <a:rPr lang="en-US" sz="1600" i="1" dirty="0" smtClean="0"/>
              <a:t>		M: 847-910-3549</a:t>
            </a:r>
            <a:br>
              <a:rPr lang="en-US" sz="1600" i="1" dirty="0" smtClean="0"/>
            </a:br>
            <a:r>
              <a:rPr lang="en-US" sz="1600" i="1" dirty="0" smtClean="0"/>
              <a:t>		saruffo@carekit.com</a:t>
            </a:r>
            <a:br>
              <a:rPr lang="en-US" sz="1600" i="1" dirty="0" smtClean="0"/>
            </a:br>
            <a:endParaRPr lang="en-US" sz="1600" i="1" dirty="0" smtClean="0"/>
          </a:p>
          <a:p>
            <a:pPr marL="318383" indent="-318383">
              <a:spcBef>
                <a:spcPts val="1337"/>
              </a:spcBef>
              <a:buFont typeface="Arial"/>
              <a:buChar char="•"/>
            </a:pPr>
            <a:endParaRPr lang="en-US" sz="1600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002371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617415" y="1290575"/>
            <a:ext cx="4431670" cy="4399025"/>
          </a:xfrm>
          <a:prstGeom prst="rect">
            <a:avLst/>
          </a:prstGeom>
          <a:ln w="28575" cmpd="sng">
            <a:solidFill>
              <a:srgbClr val="514146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-181610" y="0"/>
            <a:ext cx="10240010" cy="1247423"/>
          </a:xfrm>
          <a:prstGeom prst="rect">
            <a:avLst/>
          </a:prstGeom>
          <a:solidFill>
            <a:srgbClr val="BCA89E">
              <a:alpha val="25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693" y="1952275"/>
            <a:ext cx="6141594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700" i="1" dirty="0" smtClean="0">
                <a:solidFill>
                  <a:srgbClr val="395F77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06987"/>
            <a:ext cx="9906000" cy="57993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Impact"/>
                <a:cs typeface="Impact"/>
              </a:rPr>
              <a:t>Care Kits Drive Results!    </a:t>
            </a:r>
            <a:r>
              <a:rPr lang="en-US" sz="3100" dirty="0" smtClean="0">
                <a:cs typeface="Impact"/>
              </a:rPr>
              <a:t> Improve Care &amp; Drive Down Costs</a:t>
            </a:r>
            <a:endParaRPr lang="en-US" sz="3100" baseline="80000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6607"/>
            <a:ext cx="10058400" cy="0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7563" y="1490441"/>
            <a:ext cx="5234537" cy="5908312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marL="25400" indent="-25400">
              <a:lnSpc>
                <a:spcPts val="2100"/>
              </a:lnSpc>
              <a:spcBef>
                <a:spcPts val="1337"/>
              </a:spcBef>
            </a:pPr>
            <a:r>
              <a:rPr lang="en-US" dirty="0" smtClean="0"/>
              <a:t>Care Kits Provide a Key role in Successful Transitions of Care </a:t>
            </a:r>
          </a:p>
          <a:p>
            <a:pPr marL="25400" indent="-25400">
              <a:lnSpc>
                <a:spcPts val="2100"/>
              </a:lnSpc>
              <a:spcBef>
                <a:spcPts val="1337"/>
              </a:spcBef>
            </a:pPr>
            <a:endParaRPr lang="en-US" dirty="0" smtClean="0"/>
          </a:p>
          <a:p>
            <a:pPr>
              <a:lnSpc>
                <a:spcPts val="2100"/>
              </a:lnSpc>
              <a:spcBef>
                <a:spcPts val="1337"/>
              </a:spcBef>
            </a:pPr>
            <a:r>
              <a:rPr lang="en-US" dirty="0" smtClean="0">
                <a:solidFill>
                  <a:schemeClr val="tx2"/>
                </a:solidFill>
              </a:rPr>
              <a:t>Provides the curriculum, tools and devices </a:t>
            </a:r>
            <a:r>
              <a:rPr lang="en-US" dirty="0" smtClean="0"/>
              <a:t>for successful patient engagement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>
                <a:solidFill>
                  <a:srgbClr val="1F497D"/>
                </a:solidFill>
              </a:rPr>
              <a:t>Dramatically reduces re-admissions </a:t>
            </a:r>
            <a:r>
              <a:rPr lang="en-US" dirty="0" smtClean="0"/>
              <a:t>rates up to 100%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Increases Patient Satisfaction Scores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/>
              <a:t>Creates </a:t>
            </a:r>
            <a:r>
              <a:rPr lang="en-US" dirty="0" smtClean="0">
                <a:solidFill>
                  <a:schemeClr val="tx2"/>
                </a:solidFill>
              </a:rPr>
              <a:t>standardized </a:t>
            </a:r>
            <a:r>
              <a:rPr lang="en-US" dirty="0" smtClean="0"/>
              <a:t>patient care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>
                <a:solidFill>
                  <a:srgbClr val="1F497D"/>
                </a:solidFill>
              </a:rPr>
              <a:t>Increases Provider Referrals </a:t>
            </a:r>
            <a:r>
              <a:rPr lang="en-US" dirty="0" smtClean="0">
                <a:solidFill>
                  <a:srgbClr val="1F497D"/>
                </a:solidFill>
              </a:rPr>
              <a:t> &amp; Enrollees </a:t>
            </a:r>
            <a:r>
              <a:rPr lang="en-US" dirty="0" smtClean="0"/>
              <a:t>– </a:t>
            </a:r>
            <a:r>
              <a:rPr lang="en-US" dirty="0" smtClean="0"/>
              <a:t>Sets your organization apart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>
                <a:solidFill>
                  <a:srgbClr val="1F497D"/>
                </a:solidFill>
              </a:rPr>
              <a:t>Enhances Productivity</a:t>
            </a:r>
            <a:r>
              <a:rPr lang="en-US" dirty="0" smtClean="0">
                <a:solidFill>
                  <a:srgbClr val="1F497D"/>
                </a:solidFill>
              </a:rPr>
              <a:t>:  </a:t>
            </a:r>
            <a:r>
              <a:rPr lang="en-US" dirty="0" smtClean="0"/>
              <a:t>Fewer &amp; shorter patient visits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/>
              <a:t>Produces a successful, </a:t>
            </a:r>
            <a:r>
              <a:rPr lang="en-US" dirty="0" smtClean="0">
                <a:solidFill>
                  <a:schemeClr val="tx2"/>
                </a:solidFill>
              </a:rPr>
              <a:t>independent patient</a:t>
            </a:r>
          </a:p>
          <a:p>
            <a:pPr marL="318383" indent="-318383">
              <a:lnSpc>
                <a:spcPts val="2100"/>
              </a:lnSpc>
              <a:spcBef>
                <a:spcPts val="1337"/>
              </a:spcBef>
            </a:pPr>
            <a:endParaRPr lang="en-US" sz="1600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84051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9995-8E04-4C7A-A5CB-A2404DE4F5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3" name="Picture 4" descr="Gatra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5820" y="4958503"/>
            <a:ext cx="873125" cy="19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621780" y="5095241"/>
            <a:ext cx="2598420" cy="211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40262E"/>
                </a:solidFill>
              </a:rPr>
              <a:t>Despite being a </a:t>
            </a:r>
            <a:r>
              <a:rPr lang="en-US" sz="1800" dirty="0" smtClean="0">
                <a:solidFill>
                  <a:srgbClr val="40262E"/>
                </a:solidFill>
              </a:rPr>
              <a:t/>
            </a:r>
            <a:br>
              <a:rPr lang="en-US" sz="1800" dirty="0" smtClean="0">
                <a:solidFill>
                  <a:srgbClr val="40262E"/>
                </a:solidFill>
              </a:rPr>
            </a:br>
            <a:r>
              <a:rPr lang="en-US" sz="1800" dirty="0" smtClean="0">
                <a:solidFill>
                  <a:srgbClr val="40262E"/>
                </a:solidFill>
              </a:rPr>
              <a:t>mature </a:t>
            </a:r>
            <a:r>
              <a:rPr lang="en-US" sz="1800" dirty="0">
                <a:solidFill>
                  <a:srgbClr val="40262E"/>
                </a:solidFill>
              </a:rPr>
              <a:t>product, </a:t>
            </a:r>
            <a:br>
              <a:rPr lang="en-US" sz="1800" dirty="0">
                <a:solidFill>
                  <a:srgbClr val="40262E"/>
                </a:solidFill>
              </a:rPr>
            </a:br>
            <a:r>
              <a:rPr lang="en-US" sz="1800" dirty="0">
                <a:solidFill>
                  <a:srgbClr val="40262E"/>
                </a:solidFill>
              </a:rPr>
              <a:t>the redesigned </a:t>
            </a:r>
            <a:br>
              <a:rPr lang="en-US" sz="1800" dirty="0">
                <a:solidFill>
                  <a:srgbClr val="40262E"/>
                </a:solidFill>
              </a:rPr>
            </a:br>
            <a:r>
              <a:rPr lang="en-US" sz="1800" dirty="0">
                <a:solidFill>
                  <a:srgbClr val="40262E"/>
                </a:solidFill>
              </a:rPr>
              <a:t>Gatorade bottle </a:t>
            </a:r>
            <a:r>
              <a:rPr lang="en-US" sz="1800" dirty="0" smtClean="0">
                <a:solidFill>
                  <a:srgbClr val="40262E"/>
                </a:solidFill>
              </a:rPr>
              <a:t/>
            </a:r>
            <a:br>
              <a:rPr lang="en-US" sz="1800" dirty="0" smtClean="0">
                <a:solidFill>
                  <a:srgbClr val="40262E"/>
                </a:solidFill>
              </a:rPr>
            </a:br>
            <a:r>
              <a:rPr lang="en-US" sz="1800" dirty="0" smtClean="0">
                <a:solidFill>
                  <a:srgbClr val="40262E"/>
                </a:solidFill>
              </a:rPr>
              <a:t>increased </a:t>
            </a:r>
            <a:r>
              <a:rPr lang="en-US" sz="1800" dirty="0">
                <a:solidFill>
                  <a:srgbClr val="40262E"/>
                </a:solidFill>
              </a:rPr>
              <a:t>sales</a:t>
            </a:r>
            <a:r>
              <a:rPr lang="en-US" sz="1800" dirty="0">
                <a:solidFill>
                  <a:srgbClr val="84727C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B45404"/>
                </a:solidFill>
              </a:rPr>
              <a:t>23%</a:t>
            </a:r>
          </a:p>
        </p:txBody>
      </p:sp>
      <p:pic>
        <p:nvPicPr>
          <p:cNvPr id="26" name="Picture 7" descr="niss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7060" y="3299671"/>
            <a:ext cx="2598420" cy="139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621780" y="1986280"/>
            <a:ext cx="3185160" cy="14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40262E"/>
                </a:solidFill>
              </a:rPr>
              <a:t>After 10 years of flat sales, </a:t>
            </a:r>
            <a:r>
              <a:rPr lang="en-US" sz="1800" dirty="0" smtClean="0">
                <a:solidFill>
                  <a:srgbClr val="40262E"/>
                </a:solidFill>
              </a:rPr>
              <a:t>the ethnographically redesigned </a:t>
            </a:r>
            <a:br>
              <a:rPr lang="en-US" sz="1800" dirty="0" smtClean="0">
                <a:solidFill>
                  <a:srgbClr val="40262E"/>
                </a:solidFill>
              </a:rPr>
            </a:br>
            <a:r>
              <a:rPr lang="en-US" sz="1800" dirty="0" smtClean="0">
                <a:solidFill>
                  <a:srgbClr val="40262E"/>
                </a:solidFill>
              </a:rPr>
              <a:t>Pathfinder increased </a:t>
            </a:r>
            <a:r>
              <a:rPr lang="en-US" sz="1800" dirty="0">
                <a:solidFill>
                  <a:srgbClr val="40262E"/>
                </a:solidFill>
              </a:rPr>
              <a:t>sales</a:t>
            </a:r>
            <a:r>
              <a:rPr lang="en-US" sz="1800" dirty="0">
                <a:solidFill>
                  <a:srgbClr val="84727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B45404"/>
                </a:solidFill>
              </a:rPr>
              <a:t>100%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754380" y="1640840"/>
            <a:ext cx="5532120" cy="4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700" dirty="0" smtClean="0"/>
              <a:t> We use the research techniques of anthropology: </a:t>
            </a:r>
            <a:br>
              <a:rPr lang="en-US" sz="1700" dirty="0" smtClean="0"/>
            </a:br>
            <a:r>
              <a:rPr lang="en-US" sz="1700" dirty="0" smtClean="0"/>
              <a:t>We go </a:t>
            </a:r>
            <a:r>
              <a:rPr lang="en-US" sz="1700" b="1" dirty="0" smtClean="0">
                <a:solidFill>
                  <a:srgbClr val="B0541C"/>
                </a:solidFill>
              </a:rPr>
              <a:t>into</a:t>
            </a:r>
            <a:r>
              <a:rPr lang="en-US" sz="1700" dirty="0" smtClean="0"/>
              <a:t> users’ homes, workplaces </a:t>
            </a:r>
            <a:br>
              <a:rPr lang="en-US" sz="1700" dirty="0" smtClean="0"/>
            </a:br>
            <a:r>
              <a:rPr lang="en-US" sz="1700" dirty="0" smtClean="0"/>
              <a:t>and communities </a:t>
            </a:r>
            <a:r>
              <a:rPr lang="en-US" sz="1700" dirty="0"/>
              <a:t>to </a:t>
            </a:r>
            <a:r>
              <a:rPr lang="en-US" sz="1700" i="1" dirty="0"/>
              <a:t>watch</a:t>
            </a:r>
            <a:r>
              <a:rPr lang="en-US" sz="1700" dirty="0"/>
              <a:t> them </a:t>
            </a:r>
            <a:r>
              <a:rPr lang="en-US" sz="1700" dirty="0" smtClean="0"/>
              <a:t>in context</a:t>
            </a:r>
            <a:br>
              <a:rPr lang="en-US" sz="1700" dirty="0" smtClean="0"/>
            </a:br>
            <a:endParaRPr lang="en-US" sz="900" dirty="0"/>
          </a:p>
          <a:p>
            <a:pPr algn="r">
              <a:spcBef>
                <a:spcPct val="50000"/>
              </a:spcBef>
            </a:pPr>
            <a:r>
              <a:rPr lang="en-US" sz="1700" dirty="0" smtClean="0"/>
              <a:t>We observe </a:t>
            </a:r>
            <a:r>
              <a:rPr lang="en-US" sz="1700" dirty="0"/>
              <a:t>what </a:t>
            </a:r>
            <a:r>
              <a:rPr lang="en-US" sz="1700" dirty="0" smtClean="0"/>
              <a:t>works and  </a:t>
            </a:r>
            <a:br>
              <a:rPr lang="en-US" sz="1700" dirty="0" smtClean="0"/>
            </a:br>
            <a:r>
              <a:rPr lang="en-US" sz="1700" dirty="0" smtClean="0"/>
              <a:t> what obstacles block success</a:t>
            </a:r>
            <a:r>
              <a:rPr lang="en-US" sz="1700" dirty="0"/>
              <a:t>—</a:t>
            </a:r>
            <a:br>
              <a:rPr lang="en-US" sz="1700" dirty="0"/>
            </a:br>
            <a:r>
              <a:rPr lang="en-US" sz="1700" b="1" i="1" dirty="0">
                <a:solidFill>
                  <a:srgbClr val="B0541C"/>
                </a:solidFill>
              </a:rPr>
              <a:t>from the point of view of the </a:t>
            </a:r>
            <a:r>
              <a:rPr lang="en-US" sz="1700" b="1" i="1" dirty="0" smtClean="0">
                <a:solidFill>
                  <a:srgbClr val="B0541C"/>
                </a:solidFill>
              </a:rPr>
              <a:t>patient</a:t>
            </a:r>
            <a:r>
              <a:rPr lang="en-US" sz="1700" dirty="0">
                <a:solidFill>
                  <a:srgbClr val="B0541C"/>
                </a:solidFill>
              </a:rPr>
              <a:t/>
            </a:r>
            <a:br>
              <a:rPr lang="en-US" sz="1700" dirty="0">
                <a:solidFill>
                  <a:srgbClr val="B0541C"/>
                </a:solidFill>
              </a:rPr>
            </a:br>
            <a:r>
              <a:rPr lang="en-US" sz="1700" dirty="0" smtClean="0"/>
              <a:t> </a:t>
            </a:r>
            <a:r>
              <a:rPr lang="en-US" sz="1700" dirty="0"/>
              <a:t>noting</a:t>
            </a:r>
            <a:r>
              <a:rPr lang="en-US" sz="1700" dirty="0" smtClean="0"/>
              <a:t> what people </a:t>
            </a:r>
            <a:r>
              <a:rPr lang="en-US" sz="1700" b="1" dirty="0"/>
              <a:t>say</a:t>
            </a:r>
            <a:r>
              <a:rPr lang="en-US" sz="1700" dirty="0"/>
              <a:t> </a:t>
            </a:r>
            <a:br>
              <a:rPr lang="en-US" sz="1700" dirty="0"/>
            </a:br>
            <a:r>
              <a:rPr lang="en-US" sz="1700" dirty="0"/>
              <a:t>and what they </a:t>
            </a:r>
            <a:r>
              <a:rPr lang="en-US" sz="1700" b="1" dirty="0"/>
              <a:t>do</a:t>
            </a:r>
            <a:r>
              <a:rPr lang="en-US" sz="1700" dirty="0"/>
              <a:t> are </a:t>
            </a:r>
            <a:r>
              <a:rPr lang="en-US" sz="1700" dirty="0" smtClean="0"/>
              <a:t>different.</a:t>
            </a:r>
          </a:p>
          <a:p>
            <a:pPr algn="r">
              <a:spcBef>
                <a:spcPct val="50000"/>
              </a:spcBef>
            </a:pPr>
            <a:endParaRPr lang="en-US" sz="1700" b="1" dirty="0" smtClean="0"/>
          </a:p>
          <a:p>
            <a:pPr algn="r">
              <a:spcBef>
                <a:spcPct val="50000"/>
              </a:spcBef>
            </a:pPr>
            <a:r>
              <a:rPr lang="en-US" sz="1700" b="1" dirty="0" smtClean="0"/>
              <a:t>The Consumer products industry                                                 has been doing this for 30 years. </a:t>
            </a:r>
          </a:p>
          <a:p>
            <a:pPr algn="r">
              <a:spcBef>
                <a:spcPct val="50000"/>
              </a:spcBef>
            </a:pP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30" name="Picture 29" descr="5794678-macro-of-a-blank-torn-newspaper-isolated-on-white-background cop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78042">
            <a:off x="568332" y="2458092"/>
            <a:ext cx="2330442" cy="5480563"/>
          </a:xfrm>
          <a:prstGeom prst="rect">
            <a:avLst/>
          </a:prstGeom>
        </p:spPr>
      </p:pic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147060" y="5707100"/>
            <a:ext cx="3101340" cy="15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B0541C"/>
                </a:solidFill>
              </a:rPr>
              <a:t>“I would never </a:t>
            </a:r>
            <a:r>
              <a:rPr lang="en-US" sz="2100" b="1" dirty="0" smtClean="0">
                <a:solidFill>
                  <a:srgbClr val="B0541C"/>
                </a:solidFill>
              </a:rPr>
              <a:t>bring </a:t>
            </a:r>
            <a:r>
              <a:rPr lang="en-US" sz="2100" b="1" dirty="0">
                <a:solidFill>
                  <a:srgbClr val="B0541C"/>
                </a:solidFill>
              </a:rPr>
              <a:t>out </a:t>
            </a:r>
            <a:r>
              <a:rPr lang="en-US" sz="2100" b="1" dirty="0" smtClean="0">
                <a:solidFill>
                  <a:srgbClr val="B0541C"/>
                </a:solidFill>
              </a:rPr>
              <a:t/>
            </a:r>
            <a:br>
              <a:rPr lang="en-US" sz="2100" b="1" dirty="0" smtClean="0">
                <a:solidFill>
                  <a:srgbClr val="B0541C"/>
                </a:solidFill>
              </a:rPr>
            </a:br>
            <a:r>
              <a:rPr lang="en-US" sz="2100" b="1" dirty="0" smtClean="0">
                <a:solidFill>
                  <a:srgbClr val="B0541C"/>
                </a:solidFill>
              </a:rPr>
              <a:t> a new product without</a:t>
            </a:r>
            <a:br>
              <a:rPr lang="en-US" sz="2100" b="1" dirty="0" smtClean="0">
                <a:solidFill>
                  <a:srgbClr val="B0541C"/>
                </a:solidFill>
              </a:rPr>
            </a:br>
            <a:r>
              <a:rPr lang="en-US" sz="2100" b="1" dirty="0" smtClean="0">
                <a:solidFill>
                  <a:srgbClr val="B0541C"/>
                </a:solidFill>
              </a:rPr>
              <a:t> </a:t>
            </a:r>
            <a:r>
              <a:rPr lang="en-US" sz="2100" b="1" dirty="0">
                <a:solidFill>
                  <a:srgbClr val="B0541C"/>
                </a:solidFill>
              </a:rPr>
              <a:t>doing </a:t>
            </a:r>
            <a:r>
              <a:rPr lang="en-US" sz="2100" b="1" dirty="0" smtClean="0">
                <a:solidFill>
                  <a:srgbClr val="B0541C"/>
                </a:solidFill>
              </a:rPr>
              <a:t>ethnography</a:t>
            </a:r>
            <a:r>
              <a:rPr lang="en-US" sz="2100" b="1" dirty="0">
                <a:solidFill>
                  <a:srgbClr val="B0541C"/>
                </a:solidFill>
              </a:rPr>
              <a:t>.” </a:t>
            </a:r>
            <a:r>
              <a:rPr lang="en-US" b="1" dirty="0">
                <a:solidFill>
                  <a:srgbClr val="FF6600"/>
                </a:solidFill>
              </a:rPr>
              <a:t/>
            </a:r>
            <a:br>
              <a:rPr lang="en-US" b="1" dirty="0">
                <a:solidFill>
                  <a:srgbClr val="FF6600"/>
                </a:solidFill>
              </a:rPr>
            </a:br>
            <a:r>
              <a:rPr lang="en-US" sz="200" b="1" dirty="0">
                <a:solidFill>
                  <a:srgbClr val="FF6600"/>
                </a:solidFill>
              </a:rPr>
              <a:t> 		                                                                                        </a:t>
            </a:r>
            <a:br>
              <a:rPr lang="en-US" sz="200" b="1" dirty="0">
                <a:solidFill>
                  <a:srgbClr val="FF6600"/>
                </a:solidFill>
              </a:rPr>
            </a:br>
            <a:r>
              <a:rPr lang="en-US" sz="200" b="1" dirty="0">
                <a:solidFill>
                  <a:srgbClr val="FF6600"/>
                </a:solidFill>
              </a:rPr>
              <a:t>	                                                                                                       vvvvvvv</a:t>
            </a:r>
            <a:r>
              <a:rPr lang="en-US" sz="1300" i="1" dirty="0">
                <a:solidFill>
                  <a:srgbClr val="3F2733"/>
                </a:solidFill>
              </a:rPr>
              <a:t>Shane Wall</a:t>
            </a:r>
            <a:br>
              <a:rPr lang="en-US" sz="1300" i="1" dirty="0">
                <a:solidFill>
                  <a:srgbClr val="3F2733"/>
                </a:solidFill>
              </a:rPr>
            </a:br>
            <a:r>
              <a:rPr lang="en-US" sz="1300" i="1" dirty="0" smtClean="0">
                <a:solidFill>
                  <a:srgbClr val="3F2733"/>
                </a:solidFill>
              </a:rPr>
              <a:t>    VP </a:t>
            </a:r>
            <a:r>
              <a:rPr lang="en-US" sz="1300" i="1" dirty="0">
                <a:solidFill>
                  <a:srgbClr val="3F2733"/>
                </a:solidFill>
              </a:rPr>
              <a:t>New Product Development, Intel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44687"/>
            <a:ext cx="10058400" cy="139615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1174" y="281027"/>
            <a:ext cx="9797226" cy="57993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dirty="0" smtClean="0">
                <a:latin typeface="Impact"/>
                <a:cs typeface="Impact"/>
              </a:rPr>
              <a:t>Why Care Kits Work:    </a:t>
            </a:r>
            <a:r>
              <a:rPr lang="en-US" sz="3100" dirty="0" smtClean="0">
                <a:cs typeface="Impact"/>
              </a:rPr>
              <a:t>Based on Ethnographic Research</a:t>
            </a:r>
            <a:endParaRPr lang="en-US" sz="3100" baseline="40000" dirty="0" smtClean="0">
              <a:cs typeface="Impac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161048"/>
            <a:ext cx="10058400" cy="0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88715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658" y="7073567"/>
            <a:ext cx="4601028" cy="50289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244687"/>
            <a:ext cx="10058400" cy="139615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174" y="281027"/>
            <a:ext cx="9797226" cy="57993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dirty="0" smtClean="0">
                <a:latin typeface="Impact"/>
                <a:cs typeface="Impact"/>
              </a:rPr>
              <a:t>Care Kits are Unique:    </a:t>
            </a:r>
            <a:r>
              <a:rPr lang="en-US" sz="3100" dirty="0" smtClean="0">
                <a:cs typeface="Impact"/>
              </a:rPr>
              <a:t>Three Essential Pieces</a:t>
            </a:r>
            <a:endParaRPr lang="en-US" sz="3100" baseline="40000" dirty="0" smtClean="0"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0114" y="6821712"/>
            <a:ext cx="4020458" cy="8127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1" y="1578428"/>
            <a:ext cx="9119032" cy="549002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3970" y="-367030"/>
            <a:ext cx="10058400" cy="139615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6281" y="2622973"/>
            <a:ext cx="5159586" cy="421724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47459" y="360444"/>
            <a:ext cx="4106780" cy="73250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4000" dirty="0" smtClean="0">
                <a:solidFill>
                  <a:srgbClr val="3C6785"/>
                </a:solidFill>
                <a:latin typeface="Gotham Bold"/>
                <a:cs typeface="Gotham Bold"/>
              </a:rPr>
              <a:t> </a:t>
            </a:r>
            <a:endParaRPr lang="en-US" sz="2200" baseline="40000" dirty="0" smtClean="0">
              <a:latin typeface="Gotham Light"/>
              <a:cs typeface="Gotham Light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37255" y="1291466"/>
            <a:ext cx="3866512" cy="2550571"/>
            <a:chOff x="2099008" y="557010"/>
            <a:chExt cx="3515011" cy="225050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099008" y="557010"/>
              <a:ext cx="3515011" cy="2250504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2349014" y="709125"/>
              <a:ext cx="2978050" cy="1931109"/>
            </a:xfrm>
            <a:prstGeom prst="roundRect">
              <a:avLst>
                <a:gd name="adj" fmla="val 855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88863" y="1065101"/>
              <a:ext cx="905933" cy="733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Gotham Book"/>
                  <a:cs typeface="Gotham Book"/>
                </a:rPr>
                <a:t>How Medicine</a:t>
              </a:r>
            </a:p>
            <a:p>
              <a:pPr algn="ctr"/>
              <a:r>
                <a:rPr lang="en-US" sz="1600" dirty="0" smtClean="0">
                  <a:latin typeface="Gotham Book"/>
                  <a:cs typeface="Gotham Book"/>
                </a:rPr>
                <a:t>Works </a:t>
              </a:r>
              <a:endParaRPr lang="en-US" sz="1600" dirty="0">
                <a:latin typeface="Gotham Book"/>
                <a:cs typeface="Gotham Book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32464" y="1481571"/>
            <a:ext cx="2263164" cy="2194161"/>
            <a:chOff x="2070096" y="4944537"/>
            <a:chExt cx="1600200" cy="160022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2078378" y="4944537"/>
              <a:ext cx="1591917" cy="158329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70096" y="4944565"/>
              <a:ext cx="1600200" cy="1600200"/>
            </a:xfrm>
            <a:prstGeom prst="rect">
              <a:avLst/>
            </a:prstGeom>
            <a:noFill/>
            <a:ln w="38100" cmpd="sng">
              <a:solidFill>
                <a:srgbClr val="423C3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" descr="http://www.edmondswa.gov/images/COE/Government/Departments/Public_Works/Images/Icons/Video_Play_arrow.jp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378" y="5029233"/>
              <a:ext cx="469624" cy="369109"/>
            </a:xfrm>
            <a:prstGeom prst="rect">
              <a:avLst/>
            </a:prstGeom>
            <a:noFill/>
          </p:spPr>
        </p:pic>
      </p:grpSp>
      <p:grpSp>
        <p:nvGrpSpPr>
          <p:cNvPr id="5" name="Group 44"/>
          <p:cNvGrpSpPr/>
          <p:nvPr/>
        </p:nvGrpSpPr>
        <p:grpSpPr>
          <a:xfrm>
            <a:off x="1" y="5156584"/>
            <a:ext cx="3866512" cy="2550571"/>
            <a:chOff x="99344" y="3147069"/>
            <a:chExt cx="3515011" cy="243121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99344" y="3147069"/>
              <a:ext cx="3515011" cy="2431216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349350" y="3311398"/>
              <a:ext cx="2978050" cy="2086174"/>
            </a:xfrm>
            <a:prstGeom prst="roundRect">
              <a:avLst>
                <a:gd name="adj" fmla="val 855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48"/>
            <p:cNvGrpSpPr/>
            <p:nvPr/>
          </p:nvGrpSpPr>
          <p:grpSpPr>
            <a:xfrm>
              <a:off x="313635" y="3247007"/>
              <a:ext cx="2233568" cy="2205317"/>
              <a:chOff x="2070096" y="4944537"/>
              <a:chExt cx="1600200" cy="1600228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2078378" y="4944537"/>
                <a:ext cx="1591917" cy="1583294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2070096" y="4944565"/>
                <a:ext cx="1600200" cy="1600200"/>
              </a:xfrm>
              <a:prstGeom prst="rect">
                <a:avLst/>
              </a:prstGeom>
              <a:noFill/>
              <a:ln w="38100" cmpd="sng">
                <a:solidFill>
                  <a:srgbClr val="423C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2" name="Picture 2" descr="http://www.edmondswa.gov/images/COE/Government/Departments/Public_Works/Images/Icons/Video_Play_arrow.jpg">
                <a:hlinkClick r:id="rId5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8378" y="5029233"/>
                <a:ext cx="469624" cy="36910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" name="Group 10"/>
          <p:cNvGrpSpPr/>
          <p:nvPr/>
        </p:nvGrpSpPr>
        <p:grpSpPr>
          <a:xfrm>
            <a:off x="235719" y="5283998"/>
            <a:ext cx="2456925" cy="2291013"/>
            <a:chOff x="2853261" y="4037402"/>
            <a:chExt cx="2058523" cy="20533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2853261" y="4037402"/>
              <a:ext cx="2058523" cy="20533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53261" y="4047393"/>
              <a:ext cx="2043393" cy="2043393"/>
            </a:xfrm>
            <a:prstGeom prst="rect">
              <a:avLst/>
            </a:prstGeom>
            <a:noFill/>
            <a:ln w="38100" cmpd="sng">
              <a:solidFill>
                <a:srgbClr val="423C3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1953498" y="2991697"/>
            <a:ext cx="3866512" cy="2596326"/>
            <a:chOff x="-620322" y="2091771"/>
            <a:chExt cx="3515011" cy="2290876"/>
          </a:xfrm>
        </p:grpSpPr>
        <p:grpSp>
          <p:nvGrpSpPr>
            <p:cNvPr id="10" name="Group 41"/>
            <p:cNvGrpSpPr/>
            <p:nvPr/>
          </p:nvGrpSpPr>
          <p:grpSpPr>
            <a:xfrm>
              <a:off x="-620322" y="2091771"/>
              <a:ext cx="3515011" cy="2290876"/>
              <a:chOff x="99344" y="773456"/>
              <a:chExt cx="3515011" cy="243121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99344" y="773456"/>
                <a:ext cx="3515011" cy="2431216"/>
              </a:xfrm>
              <a:prstGeom prst="rect">
                <a:avLst/>
              </a:prstGeom>
            </p:spPr>
          </p:pic>
          <p:sp>
            <p:nvSpPr>
              <p:cNvPr id="23" name="Rounded Rectangle 22"/>
              <p:cNvSpPr/>
              <p:nvPr/>
            </p:nvSpPr>
            <p:spPr>
              <a:xfrm>
                <a:off x="349350" y="937786"/>
                <a:ext cx="2978050" cy="2086174"/>
              </a:xfrm>
              <a:prstGeom prst="roundRect">
                <a:avLst>
                  <a:gd name="adj" fmla="val 8550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325195" y="950202"/>
                <a:ext cx="2171205" cy="2086174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13636" y="937785"/>
                <a:ext cx="2209432" cy="2126547"/>
              </a:xfrm>
              <a:prstGeom prst="rect">
                <a:avLst/>
              </a:prstGeom>
              <a:noFill/>
              <a:ln w="38100" cmpd="sng">
                <a:solidFill>
                  <a:srgbClr val="423C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95401" y="1322346"/>
                <a:ext cx="731999" cy="101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Gotham Book"/>
                    <a:cs typeface="Gotham Book"/>
                  </a:rPr>
                  <a:t>Vent Your Story</a:t>
                </a:r>
                <a:br>
                  <a:rPr lang="en-US" sz="1600" dirty="0" smtClean="0">
                    <a:latin typeface="Gotham Book"/>
                    <a:cs typeface="Gotham Book"/>
                  </a:rPr>
                </a:br>
                <a:r>
                  <a:rPr lang="en-US" sz="1600" dirty="0" smtClean="0">
                    <a:latin typeface="Gotham Book"/>
                    <a:cs typeface="Gotham Book"/>
                  </a:rPr>
                  <a:t> </a:t>
                </a:r>
                <a:endParaRPr lang="en-US" sz="1600" dirty="0">
                  <a:latin typeface="Gotham Book"/>
                  <a:cs typeface="Gotham Book"/>
                </a:endParaRPr>
              </a:p>
            </p:txBody>
          </p:sp>
        </p:grpSp>
        <p:pic>
          <p:nvPicPr>
            <p:cNvPr id="55" name="Picture 2" descr="http://www.edmondswa.gov/images/COE/Government/Departments/Public_Works/Images/Icons/Video_Play_arrow.jp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355" y="2373542"/>
              <a:ext cx="655504" cy="470869"/>
            </a:xfrm>
            <a:prstGeom prst="rect">
              <a:avLst/>
            </a:prstGeom>
            <a:noFill/>
          </p:spPr>
        </p:pic>
      </p:grpSp>
      <p:sp>
        <p:nvSpPr>
          <p:cNvPr id="53" name="Rectangle 52"/>
          <p:cNvSpPr/>
          <p:nvPr/>
        </p:nvSpPr>
        <p:spPr>
          <a:xfrm>
            <a:off x="346436" y="4077239"/>
            <a:ext cx="1713657" cy="74920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400" i="1" dirty="0" smtClean="0">
                <a:latin typeface="Gotham Book"/>
                <a:cs typeface="Gotham Book"/>
              </a:rPr>
              <a:t>In Development:</a:t>
            </a:r>
          </a:p>
          <a:p>
            <a:pPr marL="189261" indent="-189261">
              <a:buFont typeface="Arial"/>
              <a:buChar char="•"/>
            </a:pPr>
            <a:r>
              <a:rPr lang="en-US" sz="1400" i="1" dirty="0" smtClean="0">
                <a:latin typeface="Gotham Book"/>
                <a:cs typeface="Gotham Book"/>
              </a:rPr>
              <a:t>13 Animations</a:t>
            </a:r>
            <a:endParaRPr lang="en-US" sz="1400" i="1" dirty="0">
              <a:latin typeface="Gotham Book"/>
              <a:cs typeface="Gotham Book"/>
            </a:endParaRPr>
          </a:p>
          <a:p>
            <a:pPr marL="189261" indent="-189261">
              <a:buFont typeface="Arial"/>
              <a:buChar char="•"/>
            </a:pPr>
            <a:r>
              <a:rPr lang="en-US" sz="1400" i="1" dirty="0">
                <a:latin typeface="Gotham Book"/>
                <a:cs typeface="Gotham Book"/>
              </a:rPr>
              <a:t>2 </a:t>
            </a:r>
            <a:r>
              <a:rPr lang="en-US" sz="1400" i="1" dirty="0" smtClean="0">
                <a:latin typeface="Gotham Book"/>
                <a:cs typeface="Gotham Book"/>
              </a:rPr>
              <a:t>Videos</a:t>
            </a:r>
            <a:endParaRPr lang="en-US" sz="1400" i="1" dirty="0">
              <a:latin typeface="Gotham Book"/>
              <a:cs typeface="Gotham Book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24215" y="1253083"/>
            <a:ext cx="5140962" cy="95749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cs typeface="Gotham Bold"/>
              </a:rPr>
              <a:t>Providers &amp; patients can go online for additional content and tools to maintain the program the long term   </a:t>
            </a:r>
            <a:endParaRPr lang="en-US" dirty="0">
              <a:cs typeface="Gotham Book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1077076"/>
            <a:ext cx="10058400" cy="31211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0741" y="247233"/>
            <a:ext cx="9294726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Impact"/>
                <a:cs typeface="Impact"/>
              </a:rPr>
              <a:t>Online Access:     </a:t>
            </a:r>
            <a:r>
              <a:rPr lang="en-US" sz="3100" dirty="0" smtClean="0">
                <a:solidFill>
                  <a:srgbClr val="000000"/>
                </a:solidFill>
                <a:cs typeface="Gotham Bold"/>
              </a:rPr>
              <a:t>Maintenance and Additional Content</a:t>
            </a:r>
            <a:endParaRPr lang="en-US" sz="3100" dirty="0">
              <a:solidFill>
                <a:srgbClr val="000000"/>
              </a:solidFill>
              <a:cs typeface="Gotham Bold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5392" y="5510784"/>
            <a:ext cx="738632" cy="196979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461504" y="2257701"/>
            <a:ext cx="221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Gotham Book"/>
                <a:cs typeface="Gotham Book"/>
              </a:rPr>
              <a:t>The Impact Analyzer </a:t>
            </a:r>
            <a:endParaRPr lang="en-US" sz="1400" b="1" dirty="0">
              <a:solidFill>
                <a:schemeClr val="tx2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770238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81610" y="0"/>
            <a:ext cx="10240010" cy="1247423"/>
          </a:xfrm>
          <a:prstGeom prst="rect">
            <a:avLst/>
          </a:prstGeom>
          <a:solidFill>
            <a:srgbClr val="BCA89E">
              <a:alpha val="25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693" y="1952275"/>
            <a:ext cx="6141594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700" i="1" dirty="0" smtClean="0">
                <a:solidFill>
                  <a:srgbClr val="395F77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642" y="506987"/>
            <a:ext cx="9545757" cy="57993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Impact"/>
                <a:cs typeface="Impact"/>
              </a:rPr>
              <a:t>How to Use Care Kits      </a:t>
            </a:r>
            <a:r>
              <a:rPr lang="en-US" sz="3100" dirty="0" smtClean="0">
                <a:cs typeface="Impact"/>
              </a:rPr>
              <a:t>Supports Your People</a:t>
            </a:r>
            <a:endParaRPr lang="en-US" sz="1800" baseline="80000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6607"/>
            <a:ext cx="10058400" cy="0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343400" y="1282700"/>
            <a:ext cx="5715001" cy="5335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163" y="1490441"/>
            <a:ext cx="5229094" cy="648154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marL="25400" indent="-25400">
              <a:lnSpc>
                <a:spcPts val="2100"/>
              </a:lnSpc>
              <a:spcBef>
                <a:spcPts val="1337"/>
              </a:spcBef>
            </a:pPr>
            <a:r>
              <a:rPr lang="en-US" dirty="0" smtClean="0"/>
              <a:t>Care Kits are given to patients as they transition to home care: 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/>
              <a:t>Step 1:   Select from one of 32 conditions</a:t>
            </a:r>
          </a:p>
          <a:p>
            <a:pPr marL="1400883" lvl="2" indent="-382059">
              <a:spcBef>
                <a:spcPts val="600"/>
              </a:spcBef>
              <a:buFont typeface="Courier New"/>
              <a:buChar char="o"/>
            </a:pPr>
            <a:r>
              <a:rPr lang="en-US" sz="1400" dirty="0" smtClean="0"/>
              <a:t>Most often used: Heart Failure, Diabetes, COPD, Safety &amp; Mobility Kits, and Multiple Condition Care Kits 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/>
              <a:t>Step 2:  Deliver to the Patient</a:t>
            </a:r>
          </a:p>
          <a:p>
            <a:pPr marL="1400883" lvl="2" indent="-382059">
              <a:buFont typeface="Courier New"/>
              <a:buChar char="o"/>
            </a:pPr>
            <a:r>
              <a:rPr lang="en-US" sz="1400" dirty="0" smtClean="0"/>
              <a:t>Newly Diagnosed: admission visit or next visit</a:t>
            </a:r>
          </a:p>
          <a:p>
            <a:pPr marL="1400883" lvl="2" indent="-382059">
              <a:buFont typeface="Courier New"/>
              <a:buChar char="o"/>
            </a:pPr>
            <a:r>
              <a:rPr lang="en-US" sz="1400" dirty="0" smtClean="0"/>
              <a:t>Recurring Non-Compliant Patient:  as needed </a:t>
            </a:r>
            <a:endParaRPr lang="en-US" dirty="0" smtClean="0"/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/>
              <a:t>Step 3:  Integrate With Your Care Plan</a:t>
            </a:r>
          </a:p>
          <a:p>
            <a:pPr marL="1400883" lvl="2" indent="-382059">
              <a:buFont typeface="Courier New"/>
              <a:buChar char="o"/>
            </a:pPr>
            <a:r>
              <a:rPr lang="en-US" sz="1400" dirty="0" smtClean="0"/>
              <a:t>Care Kits meet all “standards of care”</a:t>
            </a:r>
          </a:p>
          <a:p>
            <a:pPr marL="1400883" lvl="2" indent="-382059">
              <a:buFont typeface="Courier New"/>
              <a:buChar char="o"/>
            </a:pPr>
            <a:r>
              <a:rPr lang="en-US" sz="1400" dirty="0" smtClean="0"/>
              <a:t>Early on:  Review big picture</a:t>
            </a:r>
          </a:p>
          <a:p>
            <a:pPr marL="1400883" lvl="2" indent="-382059">
              <a:buFont typeface="Courier New"/>
              <a:buChar char="o"/>
            </a:pPr>
            <a:r>
              <a:rPr lang="en-US" sz="1400" dirty="0" smtClean="0"/>
              <a:t>Ongoing:  help patient meet the goals by following the Care Kit curriculum</a:t>
            </a:r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  <a:buFont typeface="Courier New"/>
              <a:buChar char="o"/>
            </a:pPr>
            <a:r>
              <a:rPr lang="en-US" dirty="0" smtClean="0"/>
              <a:t>Step 4:  Watch Your Patient Improve</a:t>
            </a:r>
          </a:p>
          <a:p>
            <a:pPr marL="1400883" lvl="2" indent="-382059">
              <a:buFont typeface="Courier New"/>
              <a:buChar char="o"/>
            </a:pPr>
            <a:r>
              <a:rPr lang="en-US" sz="1400" dirty="0" smtClean="0"/>
              <a:t>Care Kits promote self-care and independence</a:t>
            </a:r>
          </a:p>
          <a:p>
            <a:pPr marL="1400883" lvl="2" indent="-382059">
              <a:buFont typeface="Courier New"/>
              <a:buChar char="o"/>
            </a:pPr>
            <a:r>
              <a:rPr lang="en-US" sz="1400" dirty="0" smtClean="0"/>
              <a:t>Leave patient with the tools for ongoing health management</a:t>
            </a:r>
          </a:p>
          <a:p>
            <a:pPr marL="1400883" lvl="2" indent="-382059">
              <a:spcBef>
                <a:spcPts val="600"/>
              </a:spcBef>
            </a:pPr>
            <a:endParaRPr lang="en-US" sz="1400" dirty="0" smtClean="0"/>
          </a:p>
          <a:p>
            <a:pPr marL="891471" lvl="1" indent="-382059">
              <a:lnSpc>
                <a:spcPts val="2100"/>
              </a:lnSpc>
              <a:spcBef>
                <a:spcPts val="1337"/>
              </a:spcBef>
            </a:pPr>
            <a:endParaRPr lang="en-US" dirty="0" smtClean="0"/>
          </a:p>
          <a:p>
            <a:pPr marL="318383" indent="-318383">
              <a:lnSpc>
                <a:spcPts val="2100"/>
              </a:lnSpc>
              <a:spcBef>
                <a:spcPts val="1337"/>
              </a:spcBef>
            </a:pP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84051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3970" y="-510963"/>
            <a:ext cx="10058400" cy="139615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741" y="175266"/>
            <a:ext cx="9294726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Impact"/>
                <a:cs typeface="Impact"/>
              </a:rPr>
              <a:t>Does It Make a Difference?     </a:t>
            </a:r>
            <a:r>
              <a:rPr lang="en-US" sz="3100" dirty="0" smtClean="0">
                <a:solidFill>
                  <a:srgbClr val="000000"/>
                </a:solidFill>
                <a:cs typeface="Impact"/>
              </a:rPr>
              <a:t>Outcomes &amp; Results</a:t>
            </a:r>
            <a:endParaRPr lang="en-US" sz="3100" dirty="0">
              <a:solidFill>
                <a:srgbClr val="000000"/>
              </a:solidFill>
              <a:cs typeface="Impac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80774" y="5359710"/>
            <a:ext cx="1797442" cy="22672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800" dirty="0" smtClean="0">
                <a:latin typeface="Futura-Book" pitchFamily="2" charset="0"/>
                <a:ea typeface="ＭＳ Ｐゴシック" pitchFamily="34" charset="-128"/>
              </a:rPr>
              <a:t>Virtua New Jersey Medical Center</a:t>
            </a:r>
            <a:endParaRPr lang="en-US" sz="800" dirty="0"/>
          </a:p>
        </p:txBody>
      </p:sp>
      <p:sp>
        <p:nvSpPr>
          <p:cNvPr id="29" name="Rectangle 28"/>
          <p:cNvSpPr/>
          <p:nvPr/>
        </p:nvSpPr>
        <p:spPr>
          <a:xfrm>
            <a:off x="2754416" y="6123355"/>
            <a:ext cx="2412163" cy="244170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900" dirty="0" smtClean="0">
                <a:cs typeface="Calibri"/>
              </a:rPr>
              <a:t>Suburban Chicago employee wellness program </a:t>
            </a:r>
            <a:endParaRPr lang="en-US" sz="900" i="1" dirty="0"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622" y="4529356"/>
            <a:ext cx="5140960" cy="90691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latin typeface="Gotham Bold"/>
                <a:cs typeface="Gotham Bold"/>
              </a:rPr>
              <a:t>ASTHMA</a:t>
            </a:r>
            <a:r>
              <a:rPr lang="en-US" dirty="0" smtClean="0"/>
              <a:t>  </a:t>
            </a:r>
            <a:r>
              <a:rPr lang="en-US" sz="1600" dirty="0" smtClean="0">
                <a:latin typeface="Gotham Light"/>
                <a:cs typeface="Gotham Light"/>
              </a:rPr>
              <a:t>More than doubled medication adherence, eliminated readmissions and reduced ER use by 72% </a:t>
            </a:r>
            <a:r>
              <a:rPr lang="en-US" sz="1600" i="1" dirty="0" smtClean="0">
                <a:latin typeface="Gotham Light"/>
                <a:cs typeface="Gotham Light"/>
              </a:rPr>
              <a:t>vs. American Lung Assn handouts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4309" y="5566040"/>
            <a:ext cx="5140960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latin typeface="Gotham Bold"/>
                <a:cs typeface="Gotham Bold"/>
              </a:rPr>
              <a:t>HYPERTENSION</a:t>
            </a:r>
            <a:r>
              <a:rPr lang="en-US" dirty="0" smtClean="0"/>
              <a:t>  </a:t>
            </a:r>
            <a:r>
              <a:rPr lang="en-US" sz="1600" dirty="0" smtClean="0">
                <a:latin typeface="Gotham Light"/>
                <a:cs typeface="Gotham Light"/>
              </a:rPr>
              <a:t>88% in target range after 6 months </a:t>
            </a:r>
            <a:r>
              <a:rPr lang="en-US" sz="1600" i="1" dirty="0" smtClean="0">
                <a:latin typeface="Gotham Light"/>
                <a:cs typeface="Gotham Light"/>
              </a:rPr>
              <a:t>vs. 12% after home visits+phone coaching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262" y="6410565"/>
            <a:ext cx="5140960" cy="90309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latin typeface="Gotham Bold"/>
                <a:cs typeface="Gotham Bold"/>
              </a:rPr>
              <a:t>HEART FAILURE</a:t>
            </a:r>
            <a:r>
              <a:rPr lang="en-US" dirty="0" smtClean="0"/>
              <a:t>  </a:t>
            </a:r>
            <a:r>
              <a:rPr lang="en-US" sz="1600" dirty="0">
                <a:latin typeface="Gotham Light"/>
                <a:cs typeface="Gotham Light"/>
              </a:rPr>
              <a:t>R</a:t>
            </a:r>
            <a:r>
              <a:rPr lang="en-US" sz="1600" dirty="0" smtClean="0">
                <a:latin typeface="Gotham Light"/>
                <a:cs typeface="Gotham Light"/>
              </a:rPr>
              <a:t>educed readmissions by 74%; increased regimen adherence by 300-500%</a:t>
            </a:r>
          </a:p>
          <a:p>
            <a:r>
              <a:rPr lang="en-US" sz="1600" i="1" dirty="0" smtClean="0">
                <a:latin typeface="Gotham Light"/>
                <a:cs typeface="Gotham Light"/>
              </a:rPr>
              <a:t>vs. standard paper, home visit and phone coaching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94234" y="7210047"/>
            <a:ext cx="2412163" cy="244170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900" dirty="0" smtClean="0">
                <a:cs typeface="Calibri"/>
              </a:rPr>
              <a:t>Multiple studies WI, IL, KY, MI, and others</a:t>
            </a:r>
            <a:endParaRPr lang="en-US" sz="900" i="1" dirty="0">
              <a:cs typeface="Calibri"/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5231765" y="4433171"/>
            <a:ext cx="3422650" cy="3120702"/>
          </a:xfrm>
          <a:prstGeom prst="wedgeEllipseCallout">
            <a:avLst>
              <a:gd name="adj1" fmla="val 42580"/>
              <a:gd name="adj2" fmla="val 44393"/>
            </a:avLst>
          </a:prstGeom>
          <a:solidFill>
            <a:srgbClr val="BEAD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73728" y="5368873"/>
            <a:ext cx="2998894" cy="207264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 smtClean="0">
                <a:solidFill>
                  <a:srgbClr val="897B73"/>
                </a:solidFill>
              </a:rPr>
              <a:t>			</a:t>
            </a:r>
            <a:r>
              <a:rPr lang="en-US" sz="1600" dirty="0">
                <a:solidFill>
                  <a:srgbClr val="897B73"/>
                </a:solidFill>
              </a:rPr>
              <a:t> </a:t>
            </a:r>
            <a:r>
              <a:rPr lang="en-US" sz="1600" dirty="0" smtClean="0">
                <a:solidFill>
                  <a:srgbClr val="897B73"/>
                </a:solidFill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YES</a:t>
            </a:r>
          </a:p>
          <a:p>
            <a:r>
              <a:rPr lang="en-US" sz="1600" dirty="0" smtClean="0">
                <a:solidFill>
                  <a:srgbClr val="897B73"/>
                </a:solidFill>
              </a:rPr>
              <a:t>Heart Failure		</a:t>
            </a:r>
            <a:r>
              <a:rPr lang="en-US" sz="1600" b="1" dirty="0" smtClean="0">
                <a:solidFill>
                  <a:srgbClr val="000000"/>
                </a:solidFill>
              </a:rPr>
              <a:t>97.3%</a:t>
            </a:r>
          </a:p>
          <a:p>
            <a:r>
              <a:rPr lang="en-US" sz="1600" dirty="0" smtClean="0">
                <a:solidFill>
                  <a:srgbClr val="897B73"/>
                </a:solidFill>
              </a:rPr>
              <a:t>Hypertension		</a:t>
            </a:r>
            <a:r>
              <a:rPr lang="en-US" sz="1600" b="1" dirty="0" smtClean="0">
                <a:solidFill>
                  <a:srgbClr val="000000"/>
                </a:solidFill>
              </a:rPr>
              <a:t>94.9%</a:t>
            </a:r>
          </a:p>
          <a:p>
            <a:r>
              <a:rPr lang="en-US" sz="1600" dirty="0" smtClean="0">
                <a:solidFill>
                  <a:srgbClr val="897B73"/>
                </a:solidFill>
              </a:rPr>
              <a:t>Diabetes &amp; Pre-diabetes	</a:t>
            </a:r>
            <a:r>
              <a:rPr lang="en-US" sz="1600" b="1" dirty="0" smtClean="0">
                <a:solidFill>
                  <a:srgbClr val="000000"/>
                </a:solidFill>
              </a:rPr>
              <a:t>93.6%</a:t>
            </a:r>
            <a:endParaRPr lang="en-US" sz="1600" dirty="0" smtClean="0">
              <a:solidFill>
                <a:srgbClr val="897B73"/>
              </a:solidFill>
            </a:endParaRPr>
          </a:p>
          <a:p>
            <a:r>
              <a:rPr lang="en-US" sz="1600" dirty="0" smtClean="0">
                <a:solidFill>
                  <a:srgbClr val="897B73"/>
                </a:solidFill>
              </a:rPr>
              <a:t>Asthma			</a:t>
            </a:r>
            <a:r>
              <a:rPr lang="en-US" sz="1600" b="1" dirty="0" smtClean="0">
                <a:solidFill>
                  <a:srgbClr val="000000"/>
                </a:solidFill>
              </a:rPr>
              <a:t>92.5%</a:t>
            </a:r>
          </a:p>
          <a:p>
            <a:r>
              <a:rPr lang="en-US" sz="1600" dirty="0" smtClean="0">
                <a:solidFill>
                  <a:srgbClr val="897B73"/>
                </a:solidFill>
              </a:rPr>
              <a:t>Coronary </a:t>
            </a:r>
            <a:r>
              <a:rPr lang="en-US" sz="1600" dirty="0">
                <a:solidFill>
                  <a:srgbClr val="897B73"/>
                </a:solidFill>
              </a:rPr>
              <a:t>Artery Disease	</a:t>
            </a:r>
            <a:r>
              <a:rPr lang="en-US" sz="1600" b="1" dirty="0">
                <a:solidFill>
                  <a:srgbClr val="000000"/>
                </a:solidFill>
              </a:rPr>
              <a:t>100%</a:t>
            </a:r>
          </a:p>
          <a:p>
            <a:r>
              <a:rPr lang="en-US" sz="1600" dirty="0">
                <a:solidFill>
                  <a:srgbClr val="897B73"/>
                </a:solidFill>
              </a:rPr>
              <a:t>Post Surgical 		</a:t>
            </a:r>
            <a:r>
              <a:rPr lang="en-US" sz="1600" b="1" dirty="0">
                <a:solidFill>
                  <a:srgbClr val="000000"/>
                </a:solidFill>
              </a:rPr>
              <a:t>100%</a:t>
            </a:r>
          </a:p>
          <a:p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32244" y="4433170"/>
            <a:ext cx="2607734" cy="121497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Impact"/>
                <a:cs typeface="Impact"/>
              </a:rPr>
              <a:t>Q</a:t>
            </a:r>
            <a:r>
              <a:rPr lang="en-US" dirty="0" smtClean="0">
                <a:latin typeface="Impact"/>
                <a:cs typeface="Impact"/>
              </a:rPr>
              <a:t>:  </a:t>
            </a:r>
            <a:r>
              <a:rPr lang="en-US" dirty="0">
                <a:latin typeface="Impact"/>
                <a:cs typeface="Impact"/>
              </a:rPr>
              <a:t/>
            </a:r>
            <a:br>
              <a:rPr lang="en-US" dirty="0">
                <a:latin typeface="Impact"/>
                <a:cs typeface="Impact"/>
              </a:rPr>
            </a:br>
            <a:r>
              <a:rPr lang="en-US" sz="1600" dirty="0" smtClean="0">
                <a:latin typeface="Impact"/>
                <a:cs typeface="Impact"/>
              </a:rPr>
              <a:t>Did the Care Kit </a:t>
            </a:r>
            <a:br>
              <a:rPr lang="en-US" sz="1600" dirty="0" smtClean="0">
                <a:latin typeface="Impact"/>
                <a:cs typeface="Impact"/>
              </a:rPr>
            </a:br>
            <a:r>
              <a:rPr lang="en-US" sz="1600" dirty="0" smtClean="0">
                <a:latin typeface="Impact"/>
                <a:cs typeface="Impact"/>
              </a:rPr>
              <a:t>help you manage </a:t>
            </a:r>
            <a:br>
              <a:rPr lang="en-US" sz="1600" dirty="0" smtClean="0">
                <a:latin typeface="Impact"/>
                <a:cs typeface="Impact"/>
              </a:rPr>
            </a:br>
            <a:r>
              <a:rPr lang="en-US" sz="1600" dirty="0" smtClean="0">
                <a:latin typeface="Impact"/>
                <a:cs typeface="Impact"/>
              </a:rPr>
              <a:t>your condition?  </a:t>
            </a:r>
            <a:endParaRPr lang="en-US" sz="1600" dirty="0">
              <a:latin typeface="Impact"/>
              <a:cs typeface="Impac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63730" y="5978368"/>
            <a:ext cx="1320164" cy="148114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University </a:t>
            </a:r>
            <a:br>
              <a:rPr lang="en-US" sz="1600" dirty="0" smtClean="0"/>
            </a:br>
            <a:r>
              <a:rPr lang="en-US" sz="1600" dirty="0" smtClean="0"/>
              <a:t>of Pittsburgh </a:t>
            </a:r>
            <a:br>
              <a:rPr lang="en-US" sz="1600" dirty="0" smtClean="0"/>
            </a:br>
            <a:r>
              <a:rPr lang="en-US" sz="1600" dirty="0" smtClean="0"/>
              <a:t>FIVE-YEAR AVERAGE</a:t>
            </a:r>
          </a:p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34% better </a:t>
            </a:r>
            <a:r>
              <a:rPr lang="en-US" sz="1200" dirty="0" smtClean="0"/>
              <a:t>than </a:t>
            </a:r>
            <a:br>
              <a:rPr lang="en-US" sz="1200" dirty="0" smtClean="0"/>
            </a:br>
            <a:r>
              <a:rPr lang="en-US" sz="1200" dirty="0" smtClean="0"/>
              <a:t>national 5-year </a:t>
            </a:r>
            <a:br>
              <a:rPr lang="en-US" sz="1200" dirty="0" smtClean="0"/>
            </a:br>
            <a:r>
              <a:rPr lang="en-US" sz="1200" dirty="0" smtClean="0"/>
              <a:t>average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0" b="100000" l="828" r="9958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77060" y="2912768"/>
            <a:ext cx="1498088" cy="1444734"/>
          </a:xfrm>
          <a:prstGeom prst="rect">
            <a:avLst/>
          </a:prstGeom>
          <a:ln>
            <a:noFill/>
          </a:ln>
        </p:spPr>
      </p:pic>
      <p:grpSp>
        <p:nvGrpSpPr>
          <p:cNvPr id="3" name="Group 31"/>
          <p:cNvGrpSpPr/>
          <p:nvPr/>
        </p:nvGrpSpPr>
        <p:grpSpPr>
          <a:xfrm>
            <a:off x="1876791" y="1432881"/>
            <a:ext cx="1034048" cy="963673"/>
            <a:chOff x="1811864" y="1009381"/>
            <a:chExt cx="998276" cy="925021"/>
          </a:xfrm>
        </p:grpSpPr>
        <p:grpSp>
          <p:nvGrpSpPr>
            <p:cNvPr id="5" name="Group 27"/>
            <p:cNvGrpSpPr/>
            <p:nvPr/>
          </p:nvGrpSpPr>
          <p:grpSpPr>
            <a:xfrm>
              <a:off x="1877688" y="1009381"/>
              <a:ext cx="900007" cy="744171"/>
              <a:chOff x="1877688" y="1009381"/>
              <a:chExt cx="900007" cy="744171"/>
            </a:xfrm>
          </p:grpSpPr>
          <p:grpSp>
            <p:nvGrpSpPr>
              <p:cNvPr id="9" name="Group 18"/>
              <p:cNvGrpSpPr/>
              <p:nvPr/>
            </p:nvGrpSpPr>
            <p:grpSpPr>
              <a:xfrm>
                <a:off x="1877688" y="1138842"/>
                <a:ext cx="887091" cy="614710"/>
                <a:chOff x="6961503" y="59268"/>
                <a:chExt cx="887091" cy="614710"/>
              </a:xfrm>
            </p:grpSpPr>
            <p:grpSp>
              <p:nvGrpSpPr>
                <p:cNvPr id="10" name="Group 12"/>
                <p:cNvGrpSpPr/>
                <p:nvPr/>
              </p:nvGrpSpPr>
              <p:grpSpPr>
                <a:xfrm>
                  <a:off x="6984997" y="59268"/>
                  <a:ext cx="863597" cy="614710"/>
                  <a:chOff x="6984997" y="59268"/>
                  <a:chExt cx="863597" cy="614710"/>
                </a:xfrm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6991355" y="67731"/>
                    <a:ext cx="491067" cy="491067"/>
                  </a:xfrm>
                  <a:prstGeom prst="ellipse">
                    <a:avLst/>
                  </a:prstGeom>
                  <a:noFill/>
                  <a:ln>
                    <a:solidFill>
                      <a:srgbClr val="3C678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6984997" y="335314"/>
                    <a:ext cx="609600" cy="3386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7238994" y="59268"/>
                    <a:ext cx="609600" cy="3386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6" name="Isosceles Triangle 15"/>
                <p:cNvSpPr/>
                <p:nvPr/>
              </p:nvSpPr>
              <p:spPr>
                <a:xfrm flipV="1">
                  <a:off x="6961503" y="305857"/>
                  <a:ext cx="74291" cy="65618"/>
                </a:xfrm>
                <a:prstGeom prst="triangle">
                  <a:avLst/>
                </a:prstGeom>
                <a:solidFill>
                  <a:srgbClr val="3C678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2078979" y="1009381"/>
                <a:ext cx="698716" cy="41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RUSH’S PAPER</a:t>
                </a:r>
                <a:endParaRPr lang="en-US" sz="1100" dirty="0"/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1811864" y="1446198"/>
              <a:ext cx="998276" cy="488204"/>
              <a:chOff x="1845732" y="1471599"/>
              <a:chExt cx="998276" cy="48820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040455" y="1471599"/>
                <a:ext cx="803553" cy="487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Arial Black"/>
                    <a:cs typeface="Arial Black"/>
                  </a:rPr>
                  <a:t>4%</a:t>
                </a:r>
                <a:endParaRPr lang="en-US" sz="2700" dirty="0">
                  <a:latin typeface="Arial Black"/>
                  <a:cs typeface="Arial Black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45732" y="1490131"/>
                <a:ext cx="228600" cy="469672"/>
              </a:xfrm>
              <a:prstGeom prst="rect">
                <a:avLst/>
              </a:prstGeom>
              <a:solidFill>
                <a:srgbClr val="3C6785"/>
              </a:solidFill>
              <a:ln w="12700" cmpd="sng">
                <a:solidFill>
                  <a:srgbClr val="3C67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Isosceles Triangle 24"/>
          <p:cNvSpPr/>
          <p:nvPr/>
        </p:nvSpPr>
        <p:spPr>
          <a:xfrm>
            <a:off x="170196" y="4266039"/>
            <a:ext cx="396297" cy="28225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80642" y="1125223"/>
            <a:ext cx="9015618" cy="3232279"/>
          </a:xfrm>
          <a:prstGeom prst="roundRect">
            <a:avLst>
              <a:gd name="adj" fmla="val 962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ackgroundRemoval t="1854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80644" y="1065106"/>
            <a:ext cx="1594506" cy="1836737"/>
          </a:xfrm>
          <a:prstGeom prst="rect">
            <a:avLst/>
          </a:prstGeom>
          <a:ln>
            <a:noFill/>
          </a:ln>
        </p:spPr>
      </p:pic>
      <p:grpSp>
        <p:nvGrpSpPr>
          <p:cNvPr id="19" name="Group 39"/>
          <p:cNvGrpSpPr/>
          <p:nvPr/>
        </p:nvGrpSpPr>
        <p:grpSpPr>
          <a:xfrm>
            <a:off x="1857606" y="2968911"/>
            <a:ext cx="2781744" cy="1382356"/>
            <a:chOff x="1793345" y="2483803"/>
            <a:chExt cx="2685513" cy="1326911"/>
          </a:xfrm>
        </p:grpSpPr>
        <p:grpSp>
          <p:nvGrpSpPr>
            <p:cNvPr id="28" name="Group 45"/>
            <p:cNvGrpSpPr/>
            <p:nvPr/>
          </p:nvGrpSpPr>
          <p:grpSpPr>
            <a:xfrm>
              <a:off x="1890604" y="2483803"/>
              <a:ext cx="887091" cy="744171"/>
              <a:chOff x="1877688" y="1009381"/>
              <a:chExt cx="887091" cy="744171"/>
            </a:xfrm>
          </p:grpSpPr>
          <p:grpSp>
            <p:nvGrpSpPr>
              <p:cNvPr id="32" name="Group 49"/>
              <p:cNvGrpSpPr/>
              <p:nvPr/>
            </p:nvGrpSpPr>
            <p:grpSpPr>
              <a:xfrm>
                <a:off x="1877688" y="1138842"/>
                <a:ext cx="887091" cy="614710"/>
                <a:chOff x="6961503" y="59268"/>
                <a:chExt cx="887091" cy="614710"/>
              </a:xfrm>
            </p:grpSpPr>
            <p:grpSp>
              <p:nvGrpSpPr>
                <p:cNvPr id="40" name="Group 51"/>
                <p:cNvGrpSpPr/>
                <p:nvPr/>
              </p:nvGrpSpPr>
              <p:grpSpPr>
                <a:xfrm>
                  <a:off x="6984997" y="59268"/>
                  <a:ext cx="863597" cy="614710"/>
                  <a:chOff x="6984997" y="59268"/>
                  <a:chExt cx="863597" cy="614710"/>
                </a:xfrm>
              </p:grpSpPr>
              <p:sp>
                <p:nvSpPr>
                  <p:cNvPr id="54" name="Oval 53"/>
                  <p:cNvSpPr/>
                  <p:nvPr/>
                </p:nvSpPr>
                <p:spPr>
                  <a:xfrm>
                    <a:off x="6991355" y="67731"/>
                    <a:ext cx="491067" cy="491067"/>
                  </a:xfrm>
                  <a:prstGeom prst="ellipse">
                    <a:avLst/>
                  </a:prstGeom>
                  <a:noFill/>
                  <a:ln>
                    <a:solidFill>
                      <a:srgbClr val="3C678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6984997" y="335314"/>
                    <a:ext cx="609600" cy="3386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7238994" y="59268"/>
                    <a:ext cx="609600" cy="3386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3" name="Isosceles Triangle 52"/>
                <p:cNvSpPr/>
                <p:nvPr/>
              </p:nvSpPr>
              <p:spPr>
                <a:xfrm flipV="1">
                  <a:off x="6961503" y="305857"/>
                  <a:ext cx="74291" cy="65618"/>
                </a:xfrm>
                <a:prstGeom prst="triangle">
                  <a:avLst/>
                </a:prstGeom>
                <a:solidFill>
                  <a:srgbClr val="3C678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2078979" y="1009381"/>
                <a:ext cx="617427" cy="41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RUSH’S</a:t>
                </a:r>
              </a:p>
              <a:p>
                <a:r>
                  <a:rPr lang="en-US" sz="1100" dirty="0" smtClean="0"/>
                  <a:t>PAPER</a:t>
                </a:r>
                <a:endParaRPr lang="en-US" sz="1100" dirty="0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793345" y="2906691"/>
              <a:ext cx="2685513" cy="904023"/>
              <a:chOff x="1827215" y="1959803"/>
              <a:chExt cx="2685513" cy="9040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605208" y="1959803"/>
                <a:ext cx="907520" cy="904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Arial Black"/>
                    <a:cs typeface="Arial Black"/>
                  </a:rPr>
                  <a:t>35%</a:t>
                </a:r>
                <a:endParaRPr lang="en-US" sz="2700" dirty="0">
                  <a:latin typeface="Arial Black"/>
                  <a:cs typeface="Arial Black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27215" y="1990761"/>
                <a:ext cx="1820328" cy="414864"/>
              </a:xfrm>
              <a:prstGeom prst="rect">
                <a:avLst/>
              </a:prstGeom>
              <a:solidFill>
                <a:srgbClr val="3C6785"/>
              </a:solidFill>
              <a:ln w="127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016882" y="1148683"/>
            <a:ext cx="6253051" cy="224192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300" dirty="0" smtClean="0">
                <a:latin typeface="Gotham Light"/>
                <a:cs typeface="Gotham Light"/>
              </a:rPr>
              <a:t>Rush University Medical Center compared instructions approved by their Patient Education Committee, to  Care Kits. </a:t>
            </a:r>
            <a:br>
              <a:rPr lang="en-US" sz="1300" dirty="0" smtClean="0">
                <a:latin typeface="Gotham Light"/>
                <a:cs typeface="Gotham Light"/>
              </a:rPr>
            </a:br>
            <a:r>
              <a:rPr lang="en-US" sz="1300" dirty="0" smtClean="0">
                <a:latin typeface="Gotham Light"/>
                <a:cs typeface="Gotham Light"/>
              </a:rPr>
              <a:t>For 6 months, they called each patient 1 week post discharge:</a:t>
            </a:r>
          </a:p>
          <a:p>
            <a:r>
              <a:rPr lang="en-US" sz="1300" dirty="0" smtClean="0">
                <a:latin typeface="Gotham Light"/>
                <a:cs typeface="Gotham Light"/>
              </a:rPr>
              <a:t/>
            </a:r>
            <a:br>
              <a:rPr lang="en-US" sz="1300" dirty="0" smtClean="0">
                <a:latin typeface="Gotham Light"/>
                <a:cs typeface="Gotham Light"/>
              </a:rPr>
            </a:br>
            <a:r>
              <a:rPr lang="en-US" sz="200" dirty="0" smtClean="0">
                <a:latin typeface="Gotham Light"/>
                <a:cs typeface="Gotham Light"/>
              </a:rPr>
              <a:t> </a:t>
            </a:r>
          </a:p>
          <a:p>
            <a:pPr marL="318383" indent="-318383">
              <a:buFont typeface="Wingdings" charset="0"/>
              <a:buChar char=""/>
            </a:pPr>
            <a:r>
              <a:rPr lang="en-US" sz="1300" i="1" dirty="0" smtClean="0">
                <a:latin typeface="Gotham Light"/>
                <a:cs typeface="Gotham Light"/>
              </a:rPr>
              <a:t>“Were you able to carry out your self care without asking for help?”</a:t>
            </a:r>
          </a:p>
          <a:p>
            <a:pPr marL="318383" indent="-318383">
              <a:buFont typeface="Wingdings" charset="0"/>
              <a:buChar char=""/>
            </a:pPr>
            <a:endParaRPr lang="en-US" sz="1300" i="1" dirty="0">
              <a:latin typeface="Gotham Light"/>
              <a:cs typeface="Gotham Light"/>
            </a:endParaRPr>
          </a:p>
          <a:p>
            <a:pPr marL="318383" indent="-318383">
              <a:buFont typeface="Wingdings" charset="0"/>
              <a:buChar char=""/>
            </a:pPr>
            <a:endParaRPr lang="en-US" sz="1300" i="1" dirty="0" smtClean="0">
              <a:latin typeface="Gotham Light"/>
              <a:cs typeface="Gotham Light"/>
            </a:endParaRPr>
          </a:p>
          <a:p>
            <a:pPr marL="318383" indent="-318383">
              <a:buFont typeface="Wingdings" charset="0"/>
              <a:buChar char=""/>
            </a:pPr>
            <a:endParaRPr lang="en-US" sz="1300" i="1" dirty="0">
              <a:latin typeface="Gotham Light"/>
              <a:cs typeface="Gotham Light"/>
            </a:endParaRPr>
          </a:p>
          <a:p>
            <a:endParaRPr lang="en-US" i="1" dirty="0" smtClean="0">
              <a:latin typeface="Gotham Light"/>
              <a:cs typeface="Gotham Light"/>
            </a:endParaRPr>
          </a:p>
          <a:p>
            <a:r>
              <a:rPr lang="en-US" sz="1300" i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300" i="1" dirty="0" smtClean="0">
                <a:latin typeface="Gotham Light"/>
                <a:cs typeface="Gotham Light"/>
                <a:sym typeface="Wingdings"/>
              </a:rPr>
              <a:t> </a:t>
            </a:r>
            <a:r>
              <a:rPr lang="en-US" sz="1300" i="1" dirty="0" smtClean="0">
                <a:latin typeface="Gotham Light"/>
                <a:cs typeface="Gotham Light"/>
              </a:rPr>
              <a:t>“How satisfied are you with the selfcare materials?”  </a:t>
            </a:r>
            <a:endParaRPr lang="en-US" sz="1300" i="1" dirty="0">
              <a:latin typeface="Gotham Light"/>
              <a:cs typeface="Gotham Light"/>
            </a:endParaRPr>
          </a:p>
        </p:txBody>
      </p:sp>
      <p:grpSp>
        <p:nvGrpSpPr>
          <p:cNvPr id="42" name="Group 64"/>
          <p:cNvGrpSpPr/>
          <p:nvPr/>
        </p:nvGrpSpPr>
        <p:grpSpPr>
          <a:xfrm>
            <a:off x="1868020" y="2410591"/>
            <a:ext cx="6596725" cy="941797"/>
            <a:chOff x="1803397" y="1947877"/>
            <a:chExt cx="6368520" cy="904022"/>
          </a:xfrm>
        </p:grpSpPr>
        <p:grpSp>
          <p:nvGrpSpPr>
            <p:cNvPr id="43" name="Group 42"/>
            <p:cNvGrpSpPr/>
            <p:nvPr/>
          </p:nvGrpSpPr>
          <p:grpSpPr>
            <a:xfrm>
              <a:off x="1803397" y="1947877"/>
              <a:ext cx="6368520" cy="904022"/>
              <a:chOff x="1810279" y="2891127"/>
              <a:chExt cx="6368520" cy="9491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271279" y="2891127"/>
                <a:ext cx="907520" cy="949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Arial Black"/>
                    <a:cs typeface="Arial Black"/>
                  </a:rPr>
                  <a:t>92%</a:t>
                </a:r>
                <a:endParaRPr lang="en-US" sz="2700" dirty="0">
                  <a:latin typeface="Arial Black"/>
                  <a:cs typeface="Arial Black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10279" y="2920995"/>
                <a:ext cx="5486400" cy="431801"/>
              </a:xfrm>
              <a:prstGeom prst="rect">
                <a:avLst/>
              </a:prstGeom>
              <a:solidFill>
                <a:srgbClr val="58424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833920" y="1992839"/>
              <a:ext cx="3430477" cy="38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latin typeface="Gotham Light"/>
                  <a:cs typeface="Gotham Light"/>
                </a:rPr>
                <a:t> CARE KITS</a:t>
              </a:r>
              <a:endParaRPr lang="en-US" dirty="0">
                <a:solidFill>
                  <a:schemeClr val="bg1"/>
                </a:solidFill>
                <a:latin typeface="Gotham Light"/>
                <a:cs typeface="Gotham Light"/>
              </a:endParaRPr>
            </a:p>
          </p:txBody>
        </p:sp>
      </p:grpSp>
      <p:grpSp>
        <p:nvGrpSpPr>
          <p:cNvPr id="44" name="Group 63"/>
          <p:cNvGrpSpPr/>
          <p:nvPr/>
        </p:nvGrpSpPr>
        <p:grpSpPr>
          <a:xfrm>
            <a:off x="1857606" y="3883032"/>
            <a:ext cx="7457835" cy="523220"/>
            <a:chOff x="1793345" y="3361259"/>
            <a:chExt cx="7199841" cy="502235"/>
          </a:xfrm>
        </p:grpSpPr>
        <p:grpSp>
          <p:nvGrpSpPr>
            <p:cNvPr id="45" name="Group 43"/>
            <p:cNvGrpSpPr/>
            <p:nvPr/>
          </p:nvGrpSpPr>
          <p:grpSpPr>
            <a:xfrm>
              <a:off x="1793345" y="3361259"/>
              <a:ext cx="7199841" cy="502235"/>
              <a:chOff x="1810279" y="3361259"/>
              <a:chExt cx="7199841" cy="50223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810279" y="3393367"/>
                <a:ext cx="6021388" cy="414864"/>
              </a:xfrm>
              <a:prstGeom prst="rect">
                <a:avLst/>
              </a:prstGeom>
              <a:solidFill>
                <a:srgbClr val="584248"/>
              </a:solidFill>
              <a:ln w="127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806268" y="3361259"/>
                <a:ext cx="1203852" cy="502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Arial Black"/>
                    <a:cs typeface="Arial Black"/>
                  </a:rPr>
                  <a:t>100%</a:t>
                </a:r>
                <a:endParaRPr lang="en-US" sz="27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299587" y="3401805"/>
              <a:ext cx="3430477" cy="38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latin typeface="Gotham Light"/>
                  <a:cs typeface="Gotham Light"/>
                </a:rPr>
                <a:t> CARE KITS</a:t>
              </a:r>
              <a:endParaRPr lang="en-US" dirty="0">
                <a:solidFill>
                  <a:schemeClr val="bg1"/>
                </a:solidFill>
                <a:latin typeface="Gotham Light"/>
                <a:cs typeface="Gotham Light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0" y="904356"/>
            <a:ext cx="10058400" cy="31211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60089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8" descr="419OAkz3Jf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" y="3540760"/>
            <a:ext cx="2984342" cy="32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ounded Rectangle 45"/>
          <p:cNvSpPr/>
          <p:nvPr/>
        </p:nvSpPr>
        <p:spPr>
          <a:xfrm>
            <a:off x="670560" y="6673110"/>
            <a:ext cx="2514600" cy="8402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844641" y="2072640"/>
            <a:ext cx="5562759" cy="54406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88" name="Line 14"/>
          <p:cNvSpPr>
            <a:spLocks noChangeShapeType="1"/>
          </p:cNvSpPr>
          <p:nvPr/>
        </p:nvSpPr>
        <p:spPr bwMode="auto">
          <a:xfrm>
            <a:off x="2870835" y="3416618"/>
            <a:ext cx="68522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Line 14"/>
          <p:cNvSpPr>
            <a:spLocks noChangeShapeType="1"/>
          </p:cNvSpPr>
          <p:nvPr/>
        </p:nvSpPr>
        <p:spPr bwMode="auto">
          <a:xfrm>
            <a:off x="2870835" y="4145280"/>
            <a:ext cx="68522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Line 14"/>
          <p:cNvSpPr>
            <a:spLocks noChangeShapeType="1"/>
          </p:cNvSpPr>
          <p:nvPr/>
        </p:nvSpPr>
        <p:spPr bwMode="auto">
          <a:xfrm>
            <a:off x="2870835" y="4857750"/>
            <a:ext cx="68522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14"/>
          <p:cNvSpPr>
            <a:spLocks noChangeShapeType="1"/>
          </p:cNvSpPr>
          <p:nvPr/>
        </p:nvSpPr>
        <p:spPr bwMode="auto">
          <a:xfrm>
            <a:off x="2870835" y="5505450"/>
            <a:ext cx="68522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Line 14"/>
          <p:cNvSpPr>
            <a:spLocks noChangeShapeType="1"/>
          </p:cNvSpPr>
          <p:nvPr/>
        </p:nvSpPr>
        <p:spPr bwMode="auto">
          <a:xfrm>
            <a:off x="2870835" y="6153150"/>
            <a:ext cx="68522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Line 14"/>
          <p:cNvSpPr>
            <a:spLocks noChangeShapeType="1"/>
          </p:cNvSpPr>
          <p:nvPr/>
        </p:nvSpPr>
        <p:spPr bwMode="auto">
          <a:xfrm>
            <a:off x="2870835" y="2833688"/>
            <a:ext cx="68522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Text Box 3"/>
          <p:cNvSpPr txBox="1">
            <a:spLocks noChangeArrowheads="1"/>
          </p:cNvSpPr>
          <p:nvPr/>
        </p:nvSpPr>
        <p:spPr bwMode="auto">
          <a:xfrm>
            <a:off x="2687478" y="2334260"/>
            <a:ext cx="3258503" cy="487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5000"/>
              </a:lnSpc>
              <a:buSzPct val="80000"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St</a:t>
            </a:r>
            <a:r>
              <a:rPr lang="en-US" b="1" dirty="0">
                <a:latin typeface="Calibri" pitchFamily="34" charset="0"/>
                <a:cs typeface="Times New Roman" pitchFamily="18" charset="0"/>
              </a:rPr>
              <a:t>. Joseph, Lexington KY</a:t>
            </a:r>
          </a:p>
          <a:p>
            <a:pPr algn="r">
              <a:lnSpc>
                <a:spcPct val="95000"/>
              </a:lnSpc>
              <a:buSzPct val="80000"/>
            </a:pPr>
            <a:endParaRPr lang="en-US" sz="21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St. Joseph, Elgin IL</a:t>
            </a:r>
            <a:endParaRPr lang="en-US" sz="18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endParaRPr lang="en-US" sz="21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NWC, Arlington</a:t>
            </a:r>
            <a:r>
              <a:rPr lang="en-US" sz="300" b="1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100" b="1" dirty="0">
                <a:latin typeface="Calibri" pitchFamily="34" charset="0"/>
                <a:cs typeface="Times New Roman" pitchFamily="18" charset="0"/>
              </a:rPr>
              <a:t>Hts. IL</a:t>
            </a:r>
            <a:br>
              <a:rPr lang="en-US" sz="2100" b="1" dirty="0">
                <a:latin typeface="Calibri" pitchFamily="34" charset="0"/>
                <a:cs typeface="Times New Roman" pitchFamily="18" charset="0"/>
              </a:rPr>
            </a:br>
            <a:r>
              <a:rPr lang="en-US" sz="1300" dirty="0">
                <a:latin typeface="Calibri" pitchFamily="34" charset="0"/>
                <a:cs typeface="Times New Roman" pitchFamily="18" charset="0"/>
              </a:rPr>
              <a:t>DRG 127 ONLY</a:t>
            </a:r>
            <a:endParaRPr lang="en-US" sz="900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endParaRPr lang="en-US" sz="9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NWC, Arlington Hts. IL</a:t>
            </a:r>
          </a:p>
          <a:p>
            <a:pPr algn="r">
              <a:lnSpc>
                <a:spcPct val="95000"/>
              </a:lnSpc>
              <a:buSzPct val="80000"/>
            </a:pPr>
            <a:r>
              <a:rPr lang="en-US" sz="1300" dirty="0">
                <a:latin typeface="Calibri" pitchFamily="34" charset="0"/>
                <a:cs typeface="Times New Roman" pitchFamily="18" charset="0"/>
              </a:rPr>
              <a:t>ALL CHF-RELATED DRGs</a:t>
            </a:r>
          </a:p>
          <a:p>
            <a:pPr algn="r">
              <a:lnSpc>
                <a:spcPct val="95000"/>
              </a:lnSpc>
              <a:buSzPct val="80000"/>
            </a:pPr>
            <a:endParaRPr lang="en-US" sz="21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Aurora, Milwaukee WI</a:t>
            </a:r>
          </a:p>
          <a:p>
            <a:pPr algn="r">
              <a:lnSpc>
                <a:spcPct val="95000"/>
              </a:lnSpc>
              <a:buSzPct val="80000"/>
            </a:pPr>
            <a:endParaRPr lang="en-US" sz="21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Great Plains, Elk</a:t>
            </a:r>
            <a:r>
              <a:rPr lang="en-US" sz="3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latin typeface="Calibri" pitchFamily="34" charset="0"/>
                <a:cs typeface="Times New Roman" pitchFamily="18" charset="0"/>
              </a:rPr>
              <a:t>City OK</a:t>
            </a:r>
          </a:p>
          <a:p>
            <a:pPr algn="r">
              <a:lnSpc>
                <a:spcPct val="95000"/>
              </a:lnSpc>
              <a:buSzPct val="80000"/>
            </a:pPr>
            <a:endParaRPr lang="en-US" sz="21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VA, Ann</a:t>
            </a:r>
            <a:r>
              <a:rPr lang="en-US" sz="3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100" b="1" dirty="0">
                <a:latin typeface="Calibri" pitchFamily="34" charset="0"/>
                <a:cs typeface="Times New Roman" pitchFamily="18" charset="0"/>
              </a:rPr>
              <a:t>Arbor </a:t>
            </a:r>
            <a:r>
              <a:rPr lang="en-US" sz="2100" b="1" dirty="0" smtClean="0">
                <a:latin typeface="Calibri" pitchFamily="34" charset="0"/>
                <a:cs typeface="Times New Roman" pitchFamily="18" charset="0"/>
              </a:rPr>
              <a:t>MI </a:t>
            </a:r>
            <a:r>
              <a:rPr lang="en-US" sz="800" b="1" dirty="0" smtClean="0">
                <a:latin typeface="Calibri" pitchFamily="34" charset="0"/>
                <a:cs typeface="Times New Roman" pitchFamily="18" charset="0"/>
              </a:rPr>
              <a:t>(90 Days)</a:t>
            </a:r>
            <a:endParaRPr lang="en-US" sz="800" b="1" dirty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endParaRPr lang="en-US" sz="2100" b="1" dirty="0" smtClean="0">
              <a:latin typeface="Calibri" pitchFamily="34" charset="0"/>
              <a:cs typeface="Times New Roman" pitchFamily="18" charset="0"/>
            </a:endParaRPr>
          </a:p>
          <a:p>
            <a:pPr algn="r">
              <a:lnSpc>
                <a:spcPct val="95000"/>
              </a:lnSpc>
              <a:buSzPct val="80000"/>
            </a:pPr>
            <a:r>
              <a:rPr lang="en-US" sz="2100" b="1" dirty="0" smtClean="0">
                <a:latin typeface="Calibri" pitchFamily="34" charset="0"/>
                <a:cs typeface="Times New Roman" pitchFamily="18" charset="0"/>
              </a:rPr>
              <a:t>Mercy </a:t>
            </a:r>
            <a:r>
              <a:rPr lang="en-US" sz="2100" b="1" dirty="0">
                <a:latin typeface="Calibri" pitchFamily="34" charset="0"/>
                <a:cs typeface="Times New Roman" pitchFamily="18" charset="0"/>
              </a:rPr>
              <a:t>Hospital, Chicago IL</a:t>
            </a:r>
          </a:p>
        </p:txBody>
      </p:sp>
      <p:sp>
        <p:nvSpPr>
          <p:cNvPr id="19480" name="Text Box 3"/>
          <p:cNvSpPr txBox="1">
            <a:spLocks noChangeArrowheads="1"/>
          </p:cNvSpPr>
          <p:nvPr/>
        </p:nvSpPr>
        <p:spPr bwMode="auto">
          <a:xfrm>
            <a:off x="6215537" y="2308860"/>
            <a:ext cx="3342324" cy="4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6.4%	   4.0%	     38%</a:t>
            </a:r>
          </a:p>
        </p:txBody>
      </p:sp>
      <p:sp>
        <p:nvSpPr>
          <p:cNvPr id="19481" name="Text Box 3"/>
          <p:cNvSpPr txBox="1">
            <a:spLocks noChangeArrowheads="1"/>
          </p:cNvSpPr>
          <p:nvPr/>
        </p:nvSpPr>
        <p:spPr bwMode="auto">
          <a:xfrm>
            <a:off x="6182517" y="2938050"/>
            <a:ext cx="3342324" cy="4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16.7%	   7.7%	       54%</a:t>
            </a:r>
          </a:p>
        </p:txBody>
      </p:sp>
      <p:sp>
        <p:nvSpPr>
          <p:cNvPr id="19482" name="Text Box 3"/>
          <p:cNvSpPr txBox="1">
            <a:spLocks noChangeArrowheads="1"/>
          </p:cNvSpPr>
          <p:nvPr/>
        </p:nvSpPr>
        <p:spPr bwMode="auto">
          <a:xfrm>
            <a:off x="6149497" y="4927931"/>
            <a:ext cx="3342324" cy="4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22.2%	   6.3%	        72%</a:t>
            </a:r>
          </a:p>
        </p:txBody>
      </p:sp>
      <p:sp>
        <p:nvSpPr>
          <p:cNvPr id="19483" name="Text Box 3"/>
          <p:cNvSpPr txBox="1">
            <a:spLocks noChangeArrowheads="1"/>
          </p:cNvSpPr>
          <p:nvPr/>
        </p:nvSpPr>
        <p:spPr bwMode="auto">
          <a:xfrm>
            <a:off x="6207917" y="5575631"/>
            <a:ext cx="3342324" cy="4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8.6%	   2.2%	       73%</a:t>
            </a:r>
          </a:p>
        </p:txBody>
      </p:sp>
      <p:sp>
        <p:nvSpPr>
          <p:cNvPr id="19484" name="Text Box 3"/>
          <p:cNvSpPr txBox="1">
            <a:spLocks noChangeArrowheads="1"/>
          </p:cNvSpPr>
          <p:nvPr/>
        </p:nvSpPr>
        <p:spPr bwMode="auto">
          <a:xfrm>
            <a:off x="6149497" y="4243611"/>
            <a:ext cx="3342324" cy="4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23.4%	   6.9%	        74%</a:t>
            </a:r>
          </a:p>
        </p:txBody>
      </p:sp>
      <p:sp>
        <p:nvSpPr>
          <p:cNvPr id="19485" name="Text Box 3"/>
          <p:cNvSpPr txBox="1">
            <a:spLocks noChangeArrowheads="1"/>
          </p:cNvSpPr>
          <p:nvPr/>
        </p:nvSpPr>
        <p:spPr bwMode="auto">
          <a:xfrm>
            <a:off x="6124097" y="6158561"/>
            <a:ext cx="3342324" cy="4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54.5%	  33.3%	        38%  </a:t>
            </a:r>
          </a:p>
        </p:txBody>
      </p:sp>
      <p:sp>
        <p:nvSpPr>
          <p:cNvPr id="19486" name="Text Box 3"/>
          <p:cNvSpPr txBox="1">
            <a:spLocks noChangeArrowheads="1"/>
          </p:cNvSpPr>
          <p:nvPr/>
        </p:nvSpPr>
        <p:spPr bwMode="auto">
          <a:xfrm>
            <a:off x="6151721" y="3552730"/>
            <a:ext cx="3342324" cy="4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13.2%	    8.7%	        34%</a:t>
            </a:r>
          </a:p>
        </p:txBody>
      </p:sp>
      <p:sp>
        <p:nvSpPr>
          <p:cNvPr id="19460" name="Text Box 20"/>
          <p:cNvSpPr txBox="1">
            <a:spLocks noChangeArrowheads="1"/>
          </p:cNvSpPr>
          <p:nvPr/>
        </p:nvSpPr>
        <p:spPr bwMode="auto">
          <a:xfrm>
            <a:off x="5280660" y="777241"/>
            <a:ext cx="2514600" cy="4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  <a:latin typeface="Calibri" pitchFamily="34" charset="0"/>
              </a:rPr>
              <a:t>BEFORE</a:t>
            </a:r>
            <a:r>
              <a:rPr lang="en-US" sz="2200" dirty="0">
                <a:latin typeface="Calibri" pitchFamily="34" charset="0"/>
              </a:rPr>
              <a:t>	   </a:t>
            </a:r>
            <a:r>
              <a:rPr lang="en-US" sz="2200" b="1" dirty="0">
                <a:solidFill>
                  <a:schemeClr val="bg1"/>
                </a:solidFill>
                <a:latin typeface="Calibri" pitchFamily="34" charset="0"/>
              </a:rPr>
              <a:t>AFTER 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424940" y="183515"/>
            <a:ext cx="7700963" cy="74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r">
              <a:lnSpc>
                <a:spcPts val="5460"/>
              </a:lnSpc>
            </a:pPr>
            <a:r>
              <a:rPr lang="en-US" b="1" dirty="0" smtClean="0">
                <a:latin typeface="Steelman"/>
                <a:ea typeface="ＭＳ Ｐゴシック"/>
                <a:cs typeface="ＭＳ Ｐゴシック"/>
              </a:rPr>
              <a:t> </a:t>
            </a:r>
            <a:endParaRPr lang="en-US" b="1" dirty="0">
              <a:latin typeface="Steelman"/>
              <a:ea typeface="ＭＳ Ｐゴシック"/>
              <a:cs typeface="ＭＳ Ｐゴシック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51821" y="1662430"/>
            <a:ext cx="1424940" cy="404812"/>
          </a:xfrm>
          <a:prstGeom prst="rect">
            <a:avLst/>
          </a:prstGeom>
          <a:solidFill>
            <a:srgbClr val="002060"/>
          </a:solidFill>
          <a:ln w="28575" cap="flat" cmpd="sng" algn="ctr">
            <a:solidFill>
              <a:srgbClr val="1F497D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029801" y="1662430"/>
            <a:ext cx="1005840" cy="40481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28575" cap="flat" cmpd="sng" algn="ctr">
            <a:solidFill>
              <a:srgbClr val="1F497D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8376760" y="1662428"/>
            <a:ext cx="1334507" cy="638636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itchFamily="34" charset="0"/>
              </a:rPr>
              <a:t> REDUCED BY</a:t>
            </a:r>
          </a:p>
          <a:p>
            <a:pPr>
              <a:spcBef>
                <a:spcPct val="50000"/>
              </a:spcBef>
            </a:pPr>
            <a:endParaRPr lang="en-US" sz="1300" b="1" dirty="0">
              <a:latin typeface="Calibri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3309461" y="4792980"/>
            <a:ext cx="544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5400000">
            <a:off x="4315301" y="4792980"/>
            <a:ext cx="544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Line 14"/>
          <p:cNvSpPr>
            <a:spLocks noChangeShapeType="1"/>
          </p:cNvSpPr>
          <p:nvPr/>
        </p:nvSpPr>
        <p:spPr bwMode="auto">
          <a:xfrm>
            <a:off x="2844641" y="6736080"/>
            <a:ext cx="68522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72530" y="2074346"/>
            <a:ext cx="1341120" cy="5444054"/>
          </a:xfrm>
          <a:prstGeom prst="rect">
            <a:avLst/>
          </a:prstGeom>
          <a:solidFill>
            <a:srgbClr val="E5E5FF"/>
          </a:solidFill>
          <a:ln w="28575" cap="flat" cmpd="sng" algn="ctr">
            <a:solidFill>
              <a:srgbClr val="1F497D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67" name="Text Box 3"/>
          <p:cNvSpPr txBox="1">
            <a:spLocks noChangeArrowheads="1"/>
          </p:cNvSpPr>
          <p:nvPr/>
        </p:nvSpPr>
        <p:spPr bwMode="auto">
          <a:xfrm>
            <a:off x="6146641" y="6822441"/>
            <a:ext cx="3342323" cy="41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lnSpc>
                <a:spcPct val="95000"/>
              </a:lnSpc>
              <a:buSzPct val="80000"/>
            </a:pPr>
            <a:r>
              <a:rPr lang="en-US" sz="2100" b="1" dirty="0">
                <a:latin typeface="Calibri" pitchFamily="34" charset="0"/>
                <a:cs typeface="Times New Roman" pitchFamily="18" charset="0"/>
              </a:rPr>
              <a:t>&gt;28%	    0%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54725" y="1625918"/>
            <a:ext cx="2179320" cy="410654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Before	    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After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9469" name="TextBox 56"/>
          <p:cNvSpPr txBox="1">
            <a:spLocks noChangeArrowheads="1"/>
          </p:cNvSpPr>
          <p:nvPr/>
        </p:nvSpPr>
        <p:spPr bwMode="auto">
          <a:xfrm>
            <a:off x="502920" y="6649721"/>
            <a:ext cx="2095500" cy="80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r"/>
            <a:r>
              <a:rPr lang="en-US" sz="1100" dirty="0">
                <a:latin typeface="Calibri" pitchFamily="34" charset="0"/>
              </a:rPr>
              <a:t>At Mercy only: N = insufficient for highest level of statistical significance, but indicative, especially given overall trend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0" y="1031106"/>
            <a:ext cx="7543800" cy="96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Readmission Rates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30-day Heart Failure</a:t>
            </a:r>
            <a:endParaRPr lang="en-US" sz="2800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970" y="-510963"/>
            <a:ext cx="10058400" cy="139615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0741" y="175266"/>
            <a:ext cx="9294726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Impact"/>
                <a:cs typeface="Impact"/>
              </a:rPr>
              <a:t>Does It Make a Difference?     </a:t>
            </a:r>
            <a:r>
              <a:rPr lang="en-US" sz="3100" dirty="0" smtClean="0">
                <a:solidFill>
                  <a:srgbClr val="000000"/>
                </a:solidFill>
                <a:cs typeface="Impact"/>
              </a:rPr>
              <a:t>Outcomes &amp; Results</a:t>
            </a:r>
            <a:endParaRPr lang="en-US" sz="3100" dirty="0">
              <a:solidFill>
                <a:srgbClr val="000000"/>
              </a:solidFill>
              <a:cs typeface="Impac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904356"/>
            <a:ext cx="10058400" cy="31211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6" name="TextBox 42"/>
          <p:cNvSpPr txBox="1">
            <a:spLocks noChangeArrowheads="1"/>
          </p:cNvSpPr>
          <p:nvPr/>
        </p:nvSpPr>
        <p:spPr bwMode="auto">
          <a:xfrm>
            <a:off x="8110220" y="2070100"/>
            <a:ext cx="1592580" cy="65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  38%</a:t>
            </a:r>
          </a:p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  54%</a:t>
            </a:r>
          </a:p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  34%</a:t>
            </a:r>
          </a:p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  74%</a:t>
            </a:r>
          </a:p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  72%</a:t>
            </a:r>
          </a:p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  73%</a:t>
            </a:r>
          </a:p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  38%</a:t>
            </a:r>
          </a:p>
          <a:p>
            <a:pPr>
              <a:lnSpc>
                <a:spcPts val="5125"/>
              </a:lnSpc>
            </a:pPr>
            <a:r>
              <a:rPr lang="en-US" sz="4000" b="1" dirty="0">
                <a:latin typeface="Calibri" pitchFamily="34" charset="0"/>
              </a:rPr>
              <a:t>  100%</a:t>
            </a:r>
          </a:p>
          <a:p>
            <a:endParaRPr lang="en-US" sz="4000" b="1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970" y="-381423"/>
            <a:ext cx="10058400" cy="1396153"/>
          </a:xfrm>
          <a:prstGeom prst="rect">
            <a:avLst/>
          </a:prstGeom>
          <a:solidFill>
            <a:srgbClr val="BCA89E">
              <a:alpha val="20000"/>
            </a:srgbClr>
          </a:solidFill>
          <a:ln>
            <a:noFill/>
          </a:ln>
          <a:effectLst>
            <a:outerShdw blurRad="222250" dist="127000" dir="5400000" sx="130000" sy="13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6955" y="1627294"/>
            <a:ext cx="8656751" cy="5679009"/>
          </a:xfrm>
          <a:prstGeom prst="rect">
            <a:avLst/>
          </a:prstGeom>
          <a:solidFill>
            <a:srgbClr val="4A3134"/>
          </a:solidFill>
          <a:ln>
            <a:solidFill>
              <a:srgbClr val="5842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29758" y="1612053"/>
            <a:ext cx="5988469" cy="5679009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5842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880" y="273473"/>
            <a:ext cx="9527540" cy="82615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Impact"/>
                <a:cs typeface="Impact"/>
              </a:rPr>
              <a:t>Case Study:</a:t>
            </a:r>
            <a:r>
              <a:rPr lang="en-US" sz="3100" dirty="0" smtClean="0">
                <a:cs typeface="Impact"/>
              </a:rPr>
              <a:t> Employee Population,  Las Vegas NV </a:t>
            </a:r>
          </a:p>
          <a:p>
            <a:endParaRPr lang="en-US" sz="1600" i="1" dirty="0" smtClean="0">
              <a:latin typeface="Gotham Light"/>
              <a:cs typeface="Gotham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6704" y="1851943"/>
            <a:ext cx="5811523" cy="515041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otham Book"/>
                <a:cs typeface="Gotham Book"/>
              </a:rPr>
              <a:t>After 24 months, for 712 participants, total </a:t>
            </a:r>
            <a:b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otham Book"/>
                <a:cs typeface="Gotham Book"/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otham Book"/>
                <a:cs typeface="Gotham Book"/>
              </a:rPr>
              <a:t>medical costs were 23% lower than baseline year.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  <a:latin typeface="Gotham Book"/>
              <a:cs typeface="Gotham Book"/>
            </a:endParaRPr>
          </a:p>
          <a:p>
            <a:r>
              <a:rPr lang="en-US" sz="1800" b="1" dirty="0" smtClean="0">
                <a:solidFill>
                  <a:srgbClr val="1F497D"/>
                </a:solidFill>
                <a:latin typeface="Gotham Book"/>
                <a:cs typeface="Gotham Book"/>
              </a:rPr>
              <a:t>Blood pressure, cholesterol, and blood sugar improved more than 85%</a:t>
            </a:r>
          </a:p>
          <a:p>
            <a:endParaRPr lang="en-US" sz="1800" dirty="0">
              <a:solidFill>
                <a:srgbClr val="1F497D"/>
              </a:solidFill>
              <a:latin typeface="Gotham Book"/>
              <a:cs typeface="Gotham Book"/>
            </a:endParaRPr>
          </a:p>
          <a:p>
            <a:r>
              <a:rPr lang="en-US" sz="1800" b="1" dirty="0" smtClean="0">
                <a:solidFill>
                  <a:srgbClr val="1F497D"/>
                </a:solidFill>
                <a:latin typeface="Gotham Book"/>
                <a:cs typeface="Gotham Book"/>
              </a:rPr>
              <a:t>Emergency Room visits decreased by 16% </a:t>
            </a:r>
            <a:br>
              <a:rPr lang="en-US" sz="1800" b="1" dirty="0" smtClean="0">
                <a:solidFill>
                  <a:srgbClr val="1F497D"/>
                </a:solidFill>
                <a:latin typeface="Gotham Book"/>
                <a:cs typeface="Gotham Book"/>
              </a:rPr>
            </a:br>
            <a:r>
              <a:rPr lang="en-US" sz="1800" b="1" dirty="0" smtClean="0">
                <a:solidFill>
                  <a:srgbClr val="1F497D"/>
                </a:solidFill>
                <a:latin typeface="Gotham Book"/>
                <a:cs typeface="Gotham Book"/>
              </a:rPr>
              <a:t>and hospital days decreased by 54%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  <a:latin typeface="Gotham Book"/>
              <a:cs typeface="Gotham Book"/>
            </a:endParaRPr>
          </a:p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otham Book"/>
                <a:cs typeface="Gotham Book"/>
              </a:rPr>
              <a:t>There were substantial reductions in imaging </a:t>
            </a:r>
            <a:b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otham Book"/>
                <a:cs typeface="Gotham Book"/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otham Book"/>
                <a:cs typeface="Gotham Book"/>
              </a:rPr>
              <a:t>services (-35%), procedure services (-10%) and prescription costs per member (-18%)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  <a:latin typeface="Gotham Book"/>
              <a:cs typeface="Gotham Book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otham Bold"/>
                <a:cs typeface="Gotham Bold"/>
              </a:rPr>
              <a:t>The net savings exceeded $56 PMPM  = 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otham Bold"/>
                <a:cs typeface="Gotham Bold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otham Bold"/>
                <a:cs typeface="Gotham Bold"/>
              </a:rPr>
              <a:t>$1.5 MM / 1000 members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  <a:latin typeface="Gotham Book"/>
              <a:cs typeface="Gotham Book"/>
            </a:endParaRPr>
          </a:p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otham Book"/>
                <a:cs typeface="Gotham Book"/>
              </a:rPr>
              <a:t>Members had 30% lower out-of-pocket cost compared to the alternate PPO plan”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backgroundRemoval t="0" b="100000" l="0" r="100000">
                        <a14:foregroundMark x1="59717" y1="3356" x2="58907" y2="17002"/>
                        <a14:foregroundMark x1="3441" y1="72483" x2="22470" y2="99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244" y="2236288"/>
            <a:ext cx="3124630" cy="2913025"/>
          </a:xfrm>
          <a:prstGeom prst="rect">
            <a:avLst/>
          </a:prstGeom>
          <a:ln w="28575" cmpd="sng">
            <a:solidFill>
              <a:srgbClr val="58424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2676" y="5210945"/>
            <a:ext cx="3124630" cy="47220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otham Light"/>
                <a:cs typeface="Gotham Light"/>
              </a:rPr>
              <a:t>J Reeves, </a:t>
            </a:r>
            <a:r>
              <a:rPr lang="en-US" sz="1200" dirty="0" smtClean="0">
                <a:solidFill>
                  <a:schemeClr val="bg1"/>
                </a:solidFill>
                <a:latin typeface="Gotham Light"/>
                <a:cs typeface="Gotham Light"/>
              </a:rPr>
              <a:t>Medical Director </a:t>
            </a:r>
            <a:endParaRPr lang="en-US" sz="1200" dirty="0">
              <a:solidFill>
                <a:schemeClr val="bg1"/>
              </a:solidFill>
              <a:latin typeface="Gotham Light"/>
              <a:cs typeface="Gotham Ligh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Gotham Light"/>
                <a:cs typeface="Gotham Light"/>
              </a:rPr>
              <a:t>Well Portal  Benefit Plan</a:t>
            </a:r>
            <a:endParaRPr lang="en-US" sz="1200" i="1" dirty="0">
              <a:solidFill>
                <a:schemeClr val="bg1"/>
              </a:solidFill>
              <a:latin typeface="Gotham Light"/>
              <a:cs typeface="Gotham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48290"/>
            <a:ext cx="10058400" cy="31211"/>
          </a:xfrm>
          <a:prstGeom prst="line">
            <a:avLst/>
          </a:prstGeom>
          <a:ln>
            <a:solidFill>
              <a:srgbClr val="395F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6210" y="1332160"/>
            <a:ext cx="5029200" cy="313932"/>
          </a:xfrm>
          <a:prstGeom prst="rect">
            <a:avLst/>
          </a:prstGeom>
        </p:spPr>
        <p:txBody>
          <a:bodyPr lIns="101882" tIns="50941" rIns="101882" bIns="50941">
            <a:spAutoFit/>
          </a:bodyPr>
          <a:lstStyle/>
          <a:p>
            <a:r>
              <a:rPr lang="en-US" sz="1300" i="1" dirty="0" smtClean="0">
                <a:latin typeface="Gotham Light"/>
                <a:cs typeface="Gotham Light"/>
              </a:rPr>
              <a:t>Data Presented to the Nevada State Legislature</a:t>
            </a:r>
            <a:endParaRPr lang="en-US" sz="1300" i="1" dirty="0">
              <a:latin typeface="Gotham Light"/>
              <a:cs typeface="Gotham Ligh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5F7-DCB1-084E-A840-6A8B01468D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4480361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18187</TotalTime>
  <Words>823</Words>
  <Application>Microsoft Macintosh PowerPoint</Application>
  <PresentationFormat>Custom</PresentationFormat>
  <Paragraphs>217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Care Kits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Communication Science,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Aruffo</dc:creator>
  <cp:lastModifiedBy>Leon</cp:lastModifiedBy>
  <cp:revision>425</cp:revision>
  <cp:lastPrinted>2013-03-04T14:22:54Z</cp:lastPrinted>
  <dcterms:created xsi:type="dcterms:W3CDTF">2013-03-11T03:08:01Z</dcterms:created>
  <dcterms:modified xsi:type="dcterms:W3CDTF">2013-03-14T18:01:19Z</dcterms:modified>
</cp:coreProperties>
</file>